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333" r:id="rId6"/>
    <p:sldId id="337" r:id="rId7"/>
    <p:sldId id="348" r:id="rId8"/>
    <p:sldId id="343" r:id="rId9"/>
    <p:sldId id="345" r:id="rId10"/>
    <p:sldId id="346" r:id="rId11"/>
    <p:sldId id="347" r:id="rId12"/>
    <p:sldId id="349" r:id="rId13"/>
    <p:sldId id="344" r:id="rId14"/>
    <p:sldId id="352" r:id="rId15"/>
    <p:sldId id="351" r:id="rId16"/>
    <p:sldId id="353" r:id="rId17"/>
    <p:sldId id="354" r:id="rId18"/>
  </p:sldIdLst>
  <p:sldSz cx="9144000" cy="6858000" type="screen4x3"/>
  <p:notesSz cx="6797675" cy="9926638"/>
  <p:defaultTextStyle>
    <a:defPPr>
      <a:defRPr lang="fi-FI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4" autoAdjust="0"/>
    <p:restoredTop sz="94660"/>
  </p:normalViewPr>
  <p:slideViewPr>
    <p:cSldViewPr>
      <p:cViewPr varScale="1">
        <p:scale>
          <a:sx n="125" d="100"/>
          <a:sy n="125" d="100"/>
        </p:scale>
        <p:origin x="9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66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553" cy="496332"/>
          </a:xfrm>
          <a:prstGeom prst="rect">
            <a:avLst/>
          </a:prstGeom>
        </p:spPr>
        <p:txBody>
          <a:bodyPr vert="horz" lIns="91614" tIns="45807" rIns="91614" bIns="45807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"/>
          </p:nvPr>
        </p:nvSpPr>
        <p:spPr>
          <a:xfrm>
            <a:off x="3850532" y="0"/>
            <a:ext cx="2945553" cy="496332"/>
          </a:xfrm>
          <a:prstGeom prst="rect">
            <a:avLst/>
          </a:prstGeom>
        </p:spPr>
        <p:txBody>
          <a:bodyPr vert="horz" lIns="91614" tIns="45807" rIns="91614" bIns="45807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405210B4-7AF1-4D4B-8D1C-AF1290572061}" type="datetimeFigureOut">
              <a:rPr lang="en-US"/>
              <a:pPr>
                <a:defRPr/>
              </a:pPr>
              <a:t>10/28/2020</a:t>
            </a:fld>
            <a:endParaRPr lang="en-US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9428716"/>
            <a:ext cx="2945553" cy="496332"/>
          </a:xfrm>
          <a:prstGeom prst="rect">
            <a:avLst/>
          </a:prstGeom>
        </p:spPr>
        <p:txBody>
          <a:bodyPr vert="horz" lIns="91614" tIns="45807" rIns="91614" bIns="45807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50532" y="9428716"/>
            <a:ext cx="2945553" cy="496332"/>
          </a:xfrm>
          <a:prstGeom prst="rect">
            <a:avLst/>
          </a:prstGeom>
        </p:spPr>
        <p:txBody>
          <a:bodyPr vert="horz" lIns="91614" tIns="45807" rIns="91614" bIns="45807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23234A9F-685D-452C-9702-4C810E5650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43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553" cy="496332"/>
          </a:xfrm>
          <a:prstGeom prst="rect">
            <a:avLst/>
          </a:prstGeom>
        </p:spPr>
        <p:txBody>
          <a:bodyPr vert="horz" lIns="91614" tIns="45807" rIns="91614" bIns="45807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50532" y="0"/>
            <a:ext cx="2945553" cy="496332"/>
          </a:xfrm>
          <a:prstGeom prst="rect">
            <a:avLst/>
          </a:prstGeom>
        </p:spPr>
        <p:txBody>
          <a:bodyPr vert="horz" lIns="91614" tIns="45807" rIns="91614" bIns="45807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A243BB3F-72B7-48E9-876B-36ED0451A1B3}" type="datetimeFigureOut">
              <a:rPr lang="fi-FI"/>
              <a:pPr>
                <a:defRPr/>
              </a:pPr>
              <a:t>28.10.2020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614" tIns="45807" rIns="91614" bIns="45807" rtlCol="0" anchor="ctr"/>
          <a:lstStyle/>
          <a:p>
            <a:pPr lvl="0"/>
            <a:endParaRPr lang="fi-FI" noProof="0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79132" y="4715153"/>
            <a:ext cx="5439412" cy="4466987"/>
          </a:xfrm>
          <a:prstGeom prst="rect">
            <a:avLst/>
          </a:prstGeom>
        </p:spPr>
        <p:txBody>
          <a:bodyPr vert="horz" lIns="91614" tIns="45807" rIns="91614" bIns="45807" rtlCol="0">
            <a:normAutofit/>
          </a:bodyPr>
          <a:lstStyle/>
          <a:p>
            <a:pPr lvl="0"/>
            <a:r>
              <a:rPr lang="fi-FI" noProof="0"/>
              <a:t>Muokkaa tekstin perustyylejä napsauttamalla</a:t>
            </a:r>
          </a:p>
          <a:p>
            <a:pPr lvl="1"/>
            <a:r>
              <a:rPr lang="fi-FI" noProof="0"/>
              <a:t>toinen taso</a:t>
            </a:r>
          </a:p>
          <a:p>
            <a:pPr lvl="2"/>
            <a:r>
              <a:rPr lang="fi-FI" noProof="0"/>
              <a:t>kolmas taso</a:t>
            </a:r>
          </a:p>
          <a:p>
            <a:pPr lvl="3"/>
            <a:r>
              <a:rPr lang="fi-FI" noProof="0"/>
              <a:t>neljäs taso</a:t>
            </a:r>
          </a:p>
          <a:p>
            <a:pPr lvl="4"/>
            <a:r>
              <a:rPr lang="fi-FI" noProof="0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9428716"/>
            <a:ext cx="2945553" cy="496332"/>
          </a:xfrm>
          <a:prstGeom prst="rect">
            <a:avLst/>
          </a:prstGeom>
        </p:spPr>
        <p:txBody>
          <a:bodyPr vert="horz" lIns="91614" tIns="45807" rIns="91614" bIns="45807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50532" y="9428716"/>
            <a:ext cx="2945553" cy="496332"/>
          </a:xfrm>
          <a:prstGeom prst="rect">
            <a:avLst/>
          </a:prstGeom>
        </p:spPr>
        <p:txBody>
          <a:bodyPr vert="horz" lIns="91614" tIns="45807" rIns="91614" bIns="45807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F51B82B7-6C61-4A09-B8B4-AC0EEAC7F7F4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288187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1B82B7-6C61-4A09-B8B4-AC0EEAC7F7F4}" type="slidenum">
              <a:rPr lang="fi-FI" smtClean="0"/>
              <a:pPr>
                <a:defRPr/>
              </a:pPr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87134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1B82B7-6C61-4A09-B8B4-AC0EEAC7F7F4}" type="slidenum">
              <a:rPr lang="fi-FI" smtClean="0"/>
              <a:pPr>
                <a:defRPr/>
              </a:pPr>
              <a:t>11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09763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1B82B7-6C61-4A09-B8B4-AC0EEAC7F7F4}" type="slidenum">
              <a:rPr lang="fi-FI" smtClean="0"/>
              <a:pPr>
                <a:defRPr/>
              </a:pPr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48073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1B82B7-6C61-4A09-B8B4-AC0EEAC7F7F4}" type="slidenum">
              <a:rPr lang="fi-FI" smtClean="0"/>
              <a:pPr>
                <a:defRPr/>
              </a:pPr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13973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1B82B7-6C61-4A09-B8B4-AC0EEAC7F7F4}" type="slidenum">
              <a:rPr lang="fi-FI" smtClean="0"/>
              <a:pPr>
                <a:defRPr/>
              </a:pPr>
              <a:t>14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99411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1B82B7-6C61-4A09-B8B4-AC0EEAC7F7F4}" type="slidenum">
              <a:rPr lang="fi-FI" smtClean="0"/>
              <a:pPr>
                <a:defRPr/>
              </a:pPr>
              <a:t>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68040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1B82B7-6C61-4A09-B8B4-AC0EEAC7F7F4}" type="slidenum">
              <a:rPr lang="fi-FI" smtClean="0"/>
              <a:pPr>
                <a:defRPr/>
              </a:pPr>
              <a:t>4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19026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1B82B7-6C61-4A09-B8B4-AC0EEAC7F7F4}" type="slidenum">
              <a:rPr lang="fi-FI" smtClean="0"/>
              <a:pPr>
                <a:defRPr/>
              </a:pPr>
              <a:t>5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93670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1B82B7-6C61-4A09-B8B4-AC0EEAC7F7F4}" type="slidenum">
              <a:rPr lang="fi-FI" smtClean="0"/>
              <a:pPr>
                <a:defRPr/>
              </a:pPr>
              <a:t>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30497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1B82B7-6C61-4A09-B8B4-AC0EEAC7F7F4}" type="slidenum">
              <a:rPr lang="fi-FI" smtClean="0"/>
              <a:pPr>
                <a:defRPr/>
              </a:pPr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14668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1B82B7-6C61-4A09-B8B4-AC0EEAC7F7F4}" type="slidenum">
              <a:rPr lang="fi-FI" smtClean="0"/>
              <a:pPr>
                <a:defRPr/>
              </a:pPr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36072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1B82B7-6C61-4A09-B8B4-AC0EEAC7F7F4}" type="slidenum">
              <a:rPr lang="fi-FI" smtClean="0"/>
              <a:pPr>
                <a:defRPr/>
              </a:pPr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64373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1B82B7-6C61-4A09-B8B4-AC0EEAC7F7F4}" type="slidenum">
              <a:rPr lang="fi-FI" smtClean="0"/>
              <a:pPr>
                <a:defRPr/>
              </a:pPr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626266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2.9.2019</a:t>
            </a:r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Pasi Laurila / Lapin AMK</a:t>
            </a:r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44F579-2F69-4144-AEE6-C148895DCB7A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2.9.2019</a:t>
            </a:r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Pasi Laurila / Lapin AMK</a:t>
            </a:r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D0788E-80FF-4BB0-A572-C59F9AA04587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2.9.2019</a:t>
            </a:r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Pasi Laurila / Lapin AMK</a:t>
            </a:r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D60B5-9F40-48A9-9FF2-5487251161D8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2.9.2019</a:t>
            </a:r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Pasi Laurila / Lapin AMK</a:t>
            </a:r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753144-9315-489B-897E-4AFCF9CAAE04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2.9.2019</a:t>
            </a:r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Pasi Laurila / Lapin AMK</a:t>
            </a:r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7BFBBF-1528-41B2-9F41-3D2C732238FE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2.9.2019</a:t>
            </a:r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Pasi Laurila / Lapin AMK</a:t>
            </a:r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ED727E-96C0-470F-90EA-FAA414E5EE5E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7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2.9.2019</a:t>
            </a:r>
          </a:p>
        </p:txBody>
      </p:sp>
      <p:sp>
        <p:nvSpPr>
          <p:cNvPr id="8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Pasi Laurila / Lapin AMK</a:t>
            </a:r>
          </a:p>
        </p:txBody>
      </p:sp>
      <p:sp>
        <p:nvSpPr>
          <p:cNvPr id="9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9082BF-5848-4B21-A91B-AA63B935445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perustyyl. napsautt.</a:t>
            </a:r>
          </a:p>
        </p:txBody>
      </p:sp>
      <p:sp>
        <p:nvSpPr>
          <p:cNvPr id="3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2.9.2019</a:t>
            </a:r>
          </a:p>
        </p:txBody>
      </p:sp>
      <p:sp>
        <p:nvSpPr>
          <p:cNvPr id="4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Pasi Laurila / Lapin AMK</a:t>
            </a:r>
          </a:p>
        </p:txBody>
      </p:sp>
      <p:sp>
        <p:nvSpPr>
          <p:cNvPr id="5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7677F-5E19-45D6-891C-DAB6AA2C4C26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2.9.2019</a:t>
            </a:r>
          </a:p>
        </p:txBody>
      </p:sp>
      <p:sp>
        <p:nvSpPr>
          <p:cNvPr id="3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Pasi Laurila / Lapin AMK</a:t>
            </a:r>
          </a:p>
        </p:txBody>
      </p:sp>
      <p:sp>
        <p:nvSpPr>
          <p:cNvPr id="4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9EAF83-854F-49F2-A277-BF0E312BD215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2.9.2019</a:t>
            </a:r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Pasi Laurila / Lapin AMK</a:t>
            </a:r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1E81A7-576D-4F6D-ACE3-4ACDF5B00E71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/>
              <a:t>Muokkaa perustyyl. napsautt.</a:t>
            </a:r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i-FI" noProof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2.9.2019</a:t>
            </a:r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/>
              <a:t>Pasi Laurila / Lapin AMK</a:t>
            </a:r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13551F-77B7-4D49-9CE2-D74F9ED8A67F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Otsikon paikkamerkki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i-FI"/>
              <a:t>Muokkaa perustyyl. napsautt.</a:t>
            </a:r>
          </a:p>
        </p:txBody>
      </p:sp>
      <p:sp>
        <p:nvSpPr>
          <p:cNvPr id="1027" name="Tekstin paikkamerkki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i-FI"/>
              <a:t>2.9.2019</a:t>
            </a:r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i-FI"/>
              <a:t>Pasi Laurila / Lapin AMK</a:t>
            </a:r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F24749D-F5B2-4C04-9E1E-C94A3F71D642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hyperlink" Target="https://foto.aalto.fi/opetus/300/luennot/5/5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wmf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9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10" Type="http://schemas.openxmlformats.org/officeDocument/2006/relationships/image" Target="../media/image35.emf"/><Relationship Id="rId4" Type="http://schemas.openxmlformats.org/officeDocument/2006/relationships/hyperlink" Target="https://www.masser.fi/fi/" TargetMode="External"/><Relationship Id="rId9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pencv.org/2.4/modules/calib3d/doc/camera_calibration_and_3d_reconstruction.htm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Otsikko 1"/>
          <p:cNvSpPr>
            <a:spLocks noGrp="1"/>
          </p:cNvSpPr>
          <p:nvPr>
            <p:ph type="ctrTitle"/>
          </p:nvPr>
        </p:nvSpPr>
        <p:spPr>
          <a:xfrm>
            <a:off x="243679" y="44624"/>
            <a:ext cx="8757560" cy="1425077"/>
          </a:xfrm>
        </p:spPr>
        <p:txBody>
          <a:bodyPr/>
          <a:lstStyle/>
          <a:p>
            <a:r>
              <a:rPr lang="fi-FI" sz="4000" b="1" dirty="0"/>
              <a:t>KONENÄKÖ</a:t>
            </a:r>
            <a:br>
              <a:rPr lang="fi-FI" sz="4000" b="1" dirty="0"/>
            </a:br>
            <a:r>
              <a:rPr lang="fi-FI" sz="4000" b="1" dirty="0"/>
              <a:t>Kuvamittaus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6FEB5F28-BA01-4D52-BF07-C26FE68C60B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064118" y="2411553"/>
            <a:ext cx="671173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i-FI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E3F175-3DCE-4411-A5A0-BD35BD47ACEC}"/>
              </a:ext>
            </a:extLst>
          </p:cNvPr>
          <p:cNvSpPr txBox="1"/>
          <p:nvPr/>
        </p:nvSpPr>
        <p:spPr>
          <a:xfrm>
            <a:off x="1979712" y="6381328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dirty="0"/>
              <a:t>Teuvo Heimonen, Lapin AMK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33D6F-F457-4414-B839-08835066B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411553"/>
            <a:ext cx="4147590" cy="3144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01866B-C1B2-4149-A781-B37765E2F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268704"/>
            <a:ext cx="4499992" cy="34706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130"/>
            <a:ext cx="8229600" cy="778098"/>
          </a:xfrm>
        </p:spPr>
        <p:txBody>
          <a:bodyPr/>
          <a:lstStyle/>
          <a:p>
            <a:r>
              <a:rPr lang="fi-FI" sz="3200" b="1" dirty="0"/>
              <a:t>Kolmiulotteinen mittaus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753144-9315-489B-897E-4AFCF9CAAE04}" type="slidenum">
              <a:rPr lang="fi-FI" smtClean="0"/>
              <a:pPr>
                <a:defRPr/>
              </a:pPr>
              <a:t>10</a:t>
            </a:fld>
            <a:endParaRPr lang="fi-FI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D3F8DC-D0DD-4019-8059-BA09CAC0C713}"/>
              </a:ext>
            </a:extLst>
          </p:cNvPr>
          <p:cNvSpPr/>
          <p:nvPr/>
        </p:nvSpPr>
        <p:spPr>
          <a:xfrm>
            <a:off x="295211" y="1052736"/>
            <a:ext cx="3892949" cy="5301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Aft>
                <a:spcPts val="0"/>
              </a:spcAft>
              <a:buSzPct val="100000"/>
              <a:buFont typeface="+mj-lt"/>
              <a:buAutoNum type="arabicPeriod"/>
              <a:tabLst>
                <a:tab pos="228600" algn="l"/>
              </a:tabLst>
            </a:pPr>
            <a:r>
              <a:rPr lang="fi-FI" sz="1100" b="1" dirty="0">
                <a:ea typeface="Times New Roman" panose="02020603050405020304" pitchFamily="18" charset="0"/>
              </a:rPr>
              <a:t>Stereokuvauksen normaalitapaus</a:t>
            </a:r>
          </a:p>
          <a:p>
            <a:pPr marL="285750" lvl="0" indent="-285750">
              <a:spcAft>
                <a:spcPts val="0"/>
              </a:spcAft>
              <a:buSzPct val="100000"/>
              <a:buFont typeface="+mj-lt"/>
              <a:buAutoNum type="arabicPeriod"/>
              <a:tabLst>
                <a:tab pos="228600" algn="l"/>
              </a:tabLst>
            </a:pPr>
            <a:endParaRPr lang="fi-FI" sz="1100" b="1" dirty="0">
              <a:ea typeface="Times New Roman" panose="02020603050405020304" pitchFamily="18" charset="0"/>
            </a:endParaRPr>
          </a:p>
          <a:p>
            <a:pPr marL="28575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stereokuvaparilta voidaan mitata etäisyyksiä kuvanottopaikalta kohteeseen</a:t>
            </a:r>
          </a:p>
          <a:p>
            <a:pPr marL="28575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100" dirty="0">
              <a:ea typeface="Times New Roman" panose="02020603050405020304" pitchFamily="18" charset="0"/>
            </a:endParaRPr>
          </a:p>
          <a:p>
            <a:pPr marL="28575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etäisyydet lasketaan parallakseista, jotka syntyvät, kun kohdetta kuvataan kahdesta suunnasta</a:t>
            </a:r>
          </a:p>
          <a:p>
            <a:pPr marL="28575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100" dirty="0">
              <a:ea typeface="Times New Roman" panose="02020603050405020304" pitchFamily="18" charset="0"/>
            </a:endParaRPr>
          </a:p>
          <a:p>
            <a:pPr marL="28575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jos parallaksihavainnot tehdään stereokuvauksen normaalitapauksen mukaiselta kuvaparilta, etäisyyksien laskemiseksi riittää, kun  tunnetaan kuvanottopaikkojen väli (</a:t>
            </a:r>
            <a:r>
              <a:rPr lang="fi-FI" sz="1100" dirty="0" err="1">
                <a:ea typeface="Times New Roman" panose="02020603050405020304" pitchFamily="18" charset="0"/>
              </a:rPr>
              <a:t>kuvakanta</a:t>
            </a:r>
            <a:r>
              <a:rPr lang="fi-FI" sz="1100" dirty="0">
                <a:ea typeface="Times New Roman" panose="02020603050405020304" pitchFamily="18" charset="0"/>
              </a:rPr>
              <a:t>) ja kameran polttoväli (kameravakio)</a:t>
            </a:r>
          </a:p>
          <a:p>
            <a:pPr marL="28575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100" dirty="0">
              <a:ea typeface="Times New Roman" panose="02020603050405020304" pitchFamily="18" charset="0"/>
            </a:endParaRPr>
          </a:p>
          <a:p>
            <a:pPr marL="28575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stereokuvauksen normaalitapauksessa kuvaussuunnat ovat yhdensuuntaiset ja kohtisuorassa </a:t>
            </a:r>
            <a:r>
              <a:rPr lang="fi-FI" sz="1100" dirty="0" err="1">
                <a:ea typeface="Times New Roman" panose="02020603050405020304" pitchFamily="18" charset="0"/>
              </a:rPr>
              <a:t>kuvakantaa</a:t>
            </a:r>
            <a:r>
              <a:rPr lang="fi-FI" sz="1100" dirty="0">
                <a:ea typeface="Times New Roman" panose="02020603050405020304" pitchFamily="18" charset="0"/>
              </a:rPr>
              <a:t> vastaan =&gt; molemmat kuvat ovat samalla tasolla, joka on kohtisuorassa kuvaussuuntaa vastaan ja kameravakion etäisyydellä kuvien projektiokeskuksista</a:t>
            </a:r>
          </a:p>
          <a:p>
            <a:pPr marL="742950" lvl="1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100" dirty="0">
              <a:ea typeface="Times New Roman" panose="02020603050405020304" pitchFamily="18" charset="0"/>
            </a:endParaRPr>
          </a:p>
          <a:p>
            <a:pPr marL="742950" lvl="1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100" dirty="0"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buSzPts val="1200"/>
              <a:tabLst>
                <a:tab pos="228600" algn="l"/>
              </a:tabLst>
            </a:pPr>
            <a:r>
              <a:rPr lang="fi-FI" sz="900" dirty="0">
                <a:ea typeface="Times New Roman" panose="02020603050405020304" pitchFamily="18" charset="0"/>
              </a:rPr>
              <a:t>Koordinaatistot: </a:t>
            </a:r>
          </a:p>
          <a:p>
            <a:pPr marL="171450" indent="-171450">
              <a:spcAft>
                <a:spcPts val="0"/>
              </a:spcAft>
              <a:buSzPts val="12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900" dirty="0">
                <a:ea typeface="Times New Roman" panose="02020603050405020304" pitchFamily="18" charset="0"/>
              </a:rPr>
              <a:t>kohdekoordinaatisto (XYZ): oikeakätinen, origo vasemman kameran projektiokeskuksessa, X-akseli kulkee oikean kamera projektiokeskuksen kautta ja Y-akseli on kuvatason suuntainen</a:t>
            </a:r>
          </a:p>
          <a:p>
            <a:pPr marL="171450" indent="-171450">
              <a:spcAft>
                <a:spcPts val="0"/>
              </a:spcAft>
              <a:buSzPts val="12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900" dirty="0">
                <a:ea typeface="Times New Roman" panose="02020603050405020304" pitchFamily="18" charset="0"/>
              </a:rPr>
              <a:t>kuvakoordinaatistot (kummallekin kuvalle omansa): origo kameran projektiokeskuksessa, vasemmalle kuvalla (</a:t>
            </a:r>
            <a:r>
              <a:rPr lang="fi-FI" sz="900" dirty="0" err="1">
                <a:ea typeface="Times New Roman" panose="02020603050405020304" pitchFamily="18" charset="0"/>
              </a:rPr>
              <a:t>x'y</a:t>
            </a:r>
            <a:r>
              <a:rPr lang="fi-FI" sz="900" dirty="0">
                <a:ea typeface="Times New Roman" panose="02020603050405020304" pitchFamily="18" charset="0"/>
              </a:rPr>
              <a:t>') ja oikealle kuvalla (</a:t>
            </a:r>
            <a:r>
              <a:rPr lang="fi-FI" sz="900" dirty="0" err="1">
                <a:ea typeface="Times New Roman" panose="02020603050405020304" pitchFamily="18" charset="0"/>
              </a:rPr>
              <a:t>x''y</a:t>
            </a:r>
            <a:r>
              <a:rPr lang="fi-FI" sz="900" dirty="0">
                <a:ea typeface="Times New Roman" panose="02020603050405020304" pitchFamily="18" charset="0"/>
              </a:rPr>
              <a:t>''), x- ja y-akselit kohdekoordinaatiston X- ja Y-akselien suuntaiset</a:t>
            </a:r>
          </a:p>
          <a:p>
            <a:pPr marL="171450" indent="-171450">
              <a:spcAft>
                <a:spcPts val="0"/>
              </a:spcAft>
              <a:buSzPts val="12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900" dirty="0">
                <a:ea typeface="Times New Roman" panose="02020603050405020304" pitchFamily="18" charset="0"/>
              </a:rPr>
              <a:t>kohdepisteiden etäisyydet kamerasta lasketaan Z-koordinaatteina</a:t>
            </a:r>
          </a:p>
          <a:p>
            <a:pPr marL="171450" indent="-171450">
              <a:spcAft>
                <a:spcPts val="0"/>
              </a:spcAft>
              <a:buSzPts val="12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900" dirty="0">
                <a:ea typeface="Times New Roman" panose="02020603050405020304" pitchFamily="18" charset="0"/>
              </a:rPr>
              <a:t>parallaksi havaitaan kuvatasolla kuvakoordinaattien x'' ja x' erotuksena( ns. vaakaparallaksi)</a:t>
            </a:r>
          </a:p>
          <a:p>
            <a:pPr marL="171450" indent="-171450">
              <a:spcAft>
                <a:spcPts val="0"/>
              </a:spcAft>
              <a:buSzPts val="12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900" dirty="0">
                <a:ea typeface="Times New Roman" panose="02020603050405020304" pitchFamily="18" charset="0"/>
              </a:rPr>
              <a:t>vaakaparallaksia vastaan kohtisuora y- eli pystyparallaksi on stereokuvauksen normaalitapauksessa nolla</a:t>
            </a:r>
          </a:p>
          <a:p>
            <a:pPr lvl="1">
              <a:spcAft>
                <a:spcPts val="0"/>
              </a:spcAft>
              <a:buSzPts val="1200"/>
              <a:tabLst>
                <a:tab pos="228600" algn="l"/>
              </a:tabLst>
            </a:pPr>
            <a:endParaRPr lang="fi-FI" sz="1050" dirty="0">
              <a:ea typeface="Times New Roman" panose="02020603050405020304" pitchFamily="18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815AFF6-B90E-49B5-B888-AC738904F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614" y="1061617"/>
            <a:ext cx="1839640" cy="162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579492-5349-4BD3-898A-E19511F1DAB7}"/>
              </a:ext>
            </a:extLst>
          </p:cNvPr>
          <p:cNvSpPr/>
          <p:nvPr/>
        </p:nvSpPr>
        <p:spPr>
          <a:xfrm>
            <a:off x="4788024" y="2665408"/>
            <a:ext cx="4259667" cy="1218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228600" algn="l"/>
                <a:tab pos="828040" algn="l"/>
              </a:tabLst>
            </a:pPr>
            <a:r>
              <a:rPr lang="fi-FI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Etäisyysmittaus stereokuvaparilla. Parallaksia on havainnollistettu kolmiolla, joka on piirretty vasempaan kuvaan. Kun kameranpuoleisen parallaksikolmion kanta muodostuu  x'- ja x''-vektoreista, se on yhdenmuotoinen kohteenpuoleisen parallaksikolmion kanssa, jonka muodostavat projektiokeskukset ja tarkasteltava kohdepiste.</a:t>
            </a:r>
            <a:endParaRPr lang="fi-FI" sz="10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37CA7E56-6069-4EED-8441-4288C9948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320" y="1348934"/>
            <a:ext cx="2215371" cy="1071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685A39B7-98E0-4A32-B987-4199363F2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6530" y="20608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i-FI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1179D3DB-C471-4947-B6E4-A5EC41B5B9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542381"/>
              </p:ext>
            </p:extLst>
          </p:nvPr>
        </p:nvGraphicFramePr>
        <p:xfrm>
          <a:off x="4826579" y="4077072"/>
          <a:ext cx="1852899" cy="1633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Picture" r:id="rId6" imgW="3305777" imgH="2915254" progId="Word.Picture.8">
                  <p:embed/>
                </p:oleObj>
              </mc:Choice>
              <mc:Fallback>
                <p:oleObj name="Picture" r:id="rId6" imgW="3305777" imgH="2915254" progId="Word.Picture.8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1179D3DB-C471-4947-B6E4-A5EC41B5B9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579" y="4077072"/>
                        <a:ext cx="1852899" cy="16336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0" name="Picture 6">
            <a:extLst>
              <a:ext uri="{FF2B5EF4-FFF2-40B4-BE49-F238E27FC236}">
                <a16:creationId xmlns:a16="http://schemas.microsoft.com/office/drawing/2014/main" id="{5F353FB6-46F7-41F4-A9BA-360649FFD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42" y="4077072"/>
            <a:ext cx="1794422" cy="1005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3A638B-8C61-44E2-B146-612713500546}"/>
              </a:ext>
            </a:extLst>
          </p:cNvPr>
          <p:cNvSpPr/>
          <p:nvPr/>
        </p:nvSpPr>
        <p:spPr>
          <a:xfrm>
            <a:off x="4788024" y="5721113"/>
            <a:ext cx="4176464" cy="757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228600" algn="l"/>
                <a:tab pos="828040" algn="l"/>
              </a:tabLst>
            </a:pPr>
            <a:r>
              <a:rPr lang="fi-FI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Kohdepisteen etäisyys Z on kääntäen verrannollinen parallaksiin ja suoraan verrannollinen kameroiden </a:t>
            </a:r>
            <a:r>
              <a:rPr lang="fi-FI" sz="10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kuvakantaan</a:t>
            </a:r>
            <a:r>
              <a:rPr lang="fi-FI" sz="10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B (projektiokeskusten välimatka) ja kameravakioon c ( ~ polttoväli).</a:t>
            </a:r>
            <a:endParaRPr lang="fi-FI" sz="10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D246DF-2D8D-467E-9418-CFD63E9C47F1}"/>
              </a:ext>
            </a:extLst>
          </p:cNvPr>
          <p:cNvSpPr/>
          <p:nvPr/>
        </p:nvSpPr>
        <p:spPr>
          <a:xfrm>
            <a:off x="4788024" y="644447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i-FI" sz="800" dirty="0">
                <a:hlinkClick r:id="rId9"/>
              </a:rPr>
              <a:t>https://foto.aalto.fi/opetus/300/luennot/5/5.html</a:t>
            </a:r>
            <a:endParaRPr lang="fi-FI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E44AB1-4490-4179-A5BD-445151F786D3}"/>
              </a:ext>
            </a:extLst>
          </p:cNvPr>
          <p:cNvSpPr txBox="1"/>
          <p:nvPr/>
        </p:nvSpPr>
        <p:spPr>
          <a:xfrm>
            <a:off x="7123537" y="5085184"/>
            <a:ext cx="156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X = Z/c * x’</a:t>
            </a:r>
          </a:p>
          <a:p>
            <a:r>
              <a:rPr lang="fi-FI" dirty="0"/>
              <a:t>Y = Z/c * y’</a:t>
            </a:r>
          </a:p>
        </p:txBody>
      </p:sp>
    </p:spTree>
    <p:extLst>
      <p:ext uri="{BB962C8B-B14F-4D97-AF65-F5344CB8AC3E}">
        <p14:creationId xmlns:p14="http://schemas.microsoft.com/office/powerpoint/2010/main" val="2554214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130"/>
            <a:ext cx="8229600" cy="778098"/>
          </a:xfrm>
        </p:spPr>
        <p:txBody>
          <a:bodyPr/>
          <a:lstStyle/>
          <a:p>
            <a:r>
              <a:rPr lang="fi-FI" sz="3200" b="1" dirty="0"/>
              <a:t>Kolmiulotteinen mittaus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753144-9315-489B-897E-4AFCF9CAAE04}" type="slidenum">
              <a:rPr lang="fi-FI" smtClean="0"/>
              <a:pPr>
                <a:defRPr/>
              </a:pPr>
              <a:t>11</a:t>
            </a:fld>
            <a:endParaRPr lang="fi-FI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D3F8DC-D0DD-4019-8059-BA09CAC0C713}"/>
              </a:ext>
            </a:extLst>
          </p:cNvPr>
          <p:cNvSpPr/>
          <p:nvPr/>
        </p:nvSpPr>
        <p:spPr>
          <a:xfrm>
            <a:off x="295211" y="1052736"/>
            <a:ext cx="389294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Aft>
                <a:spcPts val="0"/>
              </a:spcAft>
              <a:buSzPct val="100000"/>
              <a:buFont typeface="+mj-lt"/>
              <a:buAutoNum type="arabicPeriod" startAt="2"/>
              <a:tabLst>
                <a:tab pos="228600" algn="l"/>
              </a:tabLst>
            </a:pPr>
            <a:r>
              <a:rPr lang="fi-FI" sz="1100" b="1" dirty="0">
                <a:ea typeface="Times New Roman" panose="02020603050405020304" pitchFamily="18" charset="0"/>
              </a:rPr>
              <a:t>Konvergenttikuvaus (tai yleinen useamman kameran tapaus)</a:t>
            </a:r>
          </a:p>
          <a:p>
            <a:pPr marL="285750" lvl="0" indent="-285750">
              <a:spcAft>
                <a:spcPts val="0"/>
              </a:spcAft>
              <a:buSzPct val="100000"/>
              <a:buFont typeface="+mj-lt"/>
              <a:buAutoNum type="arabicPeriod" startAt="2"/>
              <a:tabLst>
                <a:tab pos="228600" algn="l"/>
              </a:tabLst>
            </a:pPr>
            <a:endParaRPr lang="fi-FI" sz="1100" b="1" dirty="0">
              <a:ea typeface="Times New Roman" panose="02020603050405020304" pitchFamily="18" charset="0"/>
            </a:endParaRPr>
          </a:p>
          <a:p>
            <a:pPr marL="28575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On tunnettava kameroiden keskinäinen asema. Voidaan ratkaista kalibroinnin yhteydessä tai erikseen kuvaamalla tunnettu kappale.</a:t>
            </a:r>
          </a:p>
          <a:p>
            <a:pPr marL="28575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100" dirty="0">
              <a:ea typeface="Times New Roman" panose="02020603050405020304" pitchFamily="18" charset="0"/>
            </a:endParaRPr>
          </a:p>
          <a:p>
            <a:pPr marL="28575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Mittaustilanteessa tehdään kuvahavainnot kummaltakin kuvalta (kaikilta kuvilta) ja ratkaistaan kiinnostavan pisteen (kamera- tai kohde)koordinaatit avaruussuorien leikkauksena (tai pisteenä, jossa suorat käyvät lähinnä toisiaan).</a:t>
            </a:r>
          </a:p>
          <a:p>
            <a:pPr marL="28575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100" dirty="0">
              <a:ea typeface="Times New Roman" panose="02020603050405020304" pitchFamily="18" charset="0"/>
            </a:endParaRPr>
          </a:p>
          <a:p>
            <a:pPr marL="28575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100" dirty="0">
              <a:ea typeface="Times New Roman" panose="02020603050405020304" pitchFamily="18" charset="0"/>
            </a:endParaRPr>
          </a:p>
          <a:p>
            <a:pPr marL="171450" indent="-1714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Useamman kameran järjestelmien olennaisimpana haasteena on löytää vastinpisteet kuvilta.</a:t>
            </a:r>
          </a:p>
          <a:p>
            <a:pPr marL="171450" indent="-1714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100" dirty="0">
              <a:ea typeface="Times New Roman" panose="02020603050405020304" pitchFamily="18" charset="0"/>
            </a:endParaRPr>
          </a:p>
          <a:p>
            <a:pPr marL="171450" indent="-1714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Kohdekoordinaatit voidaan ratkaista yksittäisille pisteille tai kaikille kuvan pikseleille, joille se vain onnistuu. Näin saadaan joko harva pistepilvi tai tiheä pistepilvi.</a:t>
            </a:r>
            <a:endParaRPr lang="fi-FI" sz="1050" dirty="0">
              <a:ea typeface="Times New Roman" panose="02020603050405020304" pitchFamily="18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685A39B7-98E0-4A32-B987-4199363F2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6530" y="20608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i-FI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2B1340F-2D9B-435E-96EB-428510752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493900"/>
              </p:ext>
            </p:extLst>
          </p:nvPr>
        </p:nvGraphicFramePr>
        <p:xfrm>
          <a:off x="5364088" y="1052736"/>
          <a:ext cx="3528392" cy="2456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Picture" r:id="rId4" imgW="5047488" imgH="3514344" progId="Word.Picture.8">
                  <p:embed/>
                </p:oleObj>
              </mc:Choice>
              <mc:Fallback>
                <p:oleObj name="Picture" r:id="rId4" imgW="5047488" imgH="3514344" progId="Word.Picture.8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2B1340F-2D9B-435E-96EB-428510752A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1052736"/>
                        <a:ext cx="3528392" cy="24565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70AF996-E1DA-4DD3-9A24-497D4FB760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4378509"/>
              </p:ext>
            </p:extLst>
          </p:nvPr>
        </p:nvGraphicFramePr>
        <p:xfrm>
          <a:off x="5530131" y="3710887"/>
          <a:ext cx="3146325" cy="2310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Picture" r:id="rId6" imgW="5163312" imgH="3791712" progId="Word.Picture.8">
                  <p:embed/>
                </p:oleObj>
              </mc:Choice>
              <mc:Fallback>
                <p:oleObj name="Picture" r:id="rId6" imgW="5163312" imgH="3791712" progId="Word.Picture.8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B70AF996-E1DA-4DD3-9A24-497D4FB760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0131" y="3710887"/>
                        <a:ext cx="3146325" cy="23104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A4FA11E-8604-4095-A079-F01A5B86CBCC}"/>
              </a:ext>
            </a:extLst>
          </p:cNvPr>
          <p:cNvSpPr/>
          <p:nvPr/>
        </p:nvSpPr>
        <p:spPr>
          <a:xfrm>
            <a:off x="5436096" y="5949280"/>
            <a:ext cx="3635895" cy="624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GB" sz="800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Source:</a:t>
            </a:r>
            <a:r>
              <a:rPr lang="en-GB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8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Pikkarainen</a:t>
            </a:r>
            <a:r>
              <a:rPr lang="en-GB" sz="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GB" sz="8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Harri</a:t>
            </a:r>
            <a:r>
              <a:rPr lang="en-GB" sz="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2000.</a:t>
            </a:r>
            <a:r>
              <a:rPr lang="en-GB" sz="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Feasibility study: visual guided manipulator for light assembly applications. Kemi-Tornio Polytechnic. The Unit of Technical Education. 51 pages. 2 appendices.</a:t>
            </a:r>
            <a:endParaRPr lang="fi-FI" sz="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146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130"/>
            <a:ext cx="8229600" cy="778098"/>
          </a:xfrm>
        </p:spPr>
        <p:txBody>
          <a:bodyPr/>
          <a:lstStyle/>
          <a:p>
            <a:r>
              <a:rPr lang="fi-FI" sz="3200" b="1" dirty="0"/>
              <a:t>Kolmiulotteinen mittaus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753144-9315-489B-897E-4AFCF9CAAE04}" type="slidenum">
              <a:rPr lang="fi-FI" smtClean="0"/>
              <a:pPr>
                <a:defRPr/>
              </a:pPr>
              <a:t>12</a:t>
            </a:fld>
            <a:endParaRPr lang="fi-FI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784536-FFA5-4C68-9691-D4034323B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137" y="4876343"/>
            <a:ext cx="3094638" cy="18650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9B613-D35E-420F-BDA9-A2FCC1E2B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838" y="4902344"/>
            <a:ext cx="2430454" cy="18390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440DE9-ACEF-44E9-909C-D41795A3F4E3}"/>
              </a:ext>
            </a:extLst>
          </p:cNvPr>
          <p:cNvSpPr/>
          <p:nvPr/>
        </p:nvSpPr>
        <p:spPr>
          <a:xfrm>
            <a:off x="295211" y="1052736"/>
            <a:ext cx="3892949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Aft>
                <a:spcPts val="0"/>
              </a:spcAft>
              <a:buSzPct val="100000"/>
              <a:buFont typeface="+mj-lt"/>
              <a:buAutoNum type="arabicPeriod" startAt="3"/>
              <a:tabLst>
                <a:tab pos="228600" algn="l"/>
              </a:tabLst>
            </a:pPr>
            <a:r>
              <a:rPr lang="fi-FI" sz="1100" b="1" dirty="0">
                <a:ea typeface="Times New Roman" panose="02020603050405020304" pitchFamily="18" charset="0"/>
              </a:rPr>
              <a:t>Aktiivinen etäisyyden mittaus</a:t>
            </a:r>
          </a:p>
          <a:p>
            <a:pPr marL="285750" lvl="0" indent="-285750">
              <a:spcAft>
                <a:spcPts val="0"/>
              </a:spcAft>
              <a:buSzPct val="100000"/>
              <a:buFont typeface="+mj-lt"/>
              <a:buAutoNum type="arabicPeriod" startAt="3"/>
              <a:tabLst>
                <a:tab pos="228600" algn="l"/>
              </a:tabLst>
            </a:pPr>
            <a:endParaRPr lang="fi-FI" sz="1100" b="1" dirty="0">
              <a:ea typeface="Times New Roman" panose="02020603050405020304" pitchFamily="18" charset="0"/>
            </a:endParaRPr>
          </a:p>
          <a:p>
            <a:pPr marL="28575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Mittausjärjestelmä voidaan toteuttaa esimerkiksi kameran ja viivamaisen laservalon avulla.</a:t>
            </a:r>
          </a:p>
          <a:p>
            <a:pPr marL="28575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100" dirty="0">
              <a:ea typeface="Times New Roman" panose="02020603050405020304" pitchFamily="18" charset="0"/>
            </a:endParaRPr>
          </a:p>
          <a:p>
            <a:pPr marL="28575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Kalibroinnissa ratkaistaan sekä kameramallin että </a:t>
            </a:r>
            <a:r>
              <a:rPr lang="fi-FI" sz="1100" dirty="0" err="1">
                <a:ea typeface="Times New Roman" panose="02020603050405020304" pitchFamily="18" charset="0"/>
              </a:rPr>
              <a:t>lasertason</a:t>
            </a:r>
            <a:r>
              <a:rPr lang="fi-FI" sz="1100" dirty="0">
                <a:ea typeface="Times New Roman" panose="02020603050405020304" pitchFamily="18" charset="0"/>
              </a:rPr>
              <a:t> parametrit (kamerakoordinaatistossa).</a:t>
            </a:r>
          </a:p>
          <a:p>
            <a:pPr marL="28575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100" dirty="0">
              <a:ea typeface="Times New Roman" panose="02020603050405020304" pitchFamily="18" charset="0"/>
            </a:endParaRPr>
          </a:p>
          <a:p>
            <a:pPr marL="28575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Mittaustilanteessa laservalo kohdistetaan kohteen pintaan ja otetaan kuva. Saadusta mittauskuvasta etsitään kuvakoordinaatit laserjuovan pisteille. Kameramallin avulla projisoidaan saadut kuvakoordinaatit takaisin tunnetulle </a:t>
            </a:r>
            <a:r>
              <a:rPr lang="fi-FI" sz="1100" dirty="0" err="1">
                <a:ea typeface="Times New Roman" panose="02020603050405020304" pitchFamily="18" charset="0"/>
              </a:rPr>
              <a:t>lasertasolle</a:t>
            </a:r>
            <a:r>
              <a:rPr lang="fi-FI" sz="1100" dirty="0">
                <a:ea typeface="Times New Roman" panose="02020603050405020304" pitchFamily="18" charset="0"/>
              </a:rPr>
              <a:t>, jolloin saadaan kappaleen 3D-koordinaatit viivan valaisemalta kapealta alueelta. Jotta kappaleesta saadaan kattavat 3D-koordinaatit, tarvitaan jokin tarkka liikuttelumekanismi liikuttamaan mittapäätä.</a:t>
            </a:r>
          </a:p>
          <a:p>
            <a:pPr marL="28575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100" dirty="0">
              <a:ea typeface="Times New Roman" panose="02020603050405020304" pitchFamily="18" charset="0"/>
            </a:endParaRPr>
          </a:p>
          <a:p>
            <a:pPr marL="28575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100" dirty="0">
              <a:ea typeface="Times New Roman" panose="02020603050405020304" pitchFamily="18" charset="0"/>
            </a:endParaRPr>
          </a:p>
          <a:p>
            <a:pPr marL="171450" indent="-1714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Aktiivinen etäisyyden mittaus voidaan toteuttaa </a:t>
            </a:r>
            <a:r>
              <a:rPr lang="fi-FI" sz="1100">
                <a:ea typeface="Times New Roman" panose="02020603050405020304" pitchFamily="18" charset="0"/>
              </a:rPr>
              <a:t>myös valon </a:t>
            </a:r>
            <a:r>
              <a:rPr lang="fi-FI" sz="1100" dirty="0">
                <a:ea typeface="Times New Roman" panose="02020603050405020304" pitchFamily="18" charset="0"/>
              </a:rPr>
              <a:t>kulkuaikaan perustuvana, pikselikohtaisena mittauksena (etäisyyskamera), </a:t>
            </a:r>
            <a:r>
              <a:rPr lang="fi-FI" sz="1100">
                <a:ea typeface="Times New Roman" panose="02020603050405020304" pitchFamily="18" charset="0"/>
              </a:rPr>
              <a:t>jolloin liikuttelumekanismia ei tarvita.</a:t>
            </a:r>
            <a:endParaRPr lang="fi-FI" sz="1050" dirty="0">
              <a:ea typeface="Times New Roman" panose="02020603050405020304" pitchFamily="18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3255F3A-6E2F-448C-A0EB-83BB99B27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422" y="1063138"/>
            <a:ext cx="4219668" cy="266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17FD82-B22B-4C78-BFC3-3D05668DD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886839" y="4786667"/>
            <a:ext cx="1631750" cy="227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94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CEE2AAE-2D27-45E4-8084-3FB7D1BE9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4" y="1493810"/>
            <a:ext cx="3737975" cy="27272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130"/>
            <a:ext cx="8229600" cy="778098"/>
          </a:xfrm>
        </p:spPr>
        <p:txBody>
          <a:bodyPr/>
          <a:lstStyle/>
          <a:p>
            <a:r>
              <a:rPr lang="fi-FI" sz="3200" b="1" dirty="0"/>
              <a:t>Kolmiulotteinen mittaus: esimerkkejä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753144-9315-489B-897E-4AFCF9CAAE04}" type="slidenum">
              <a:rPr lang="fi-FI" smtClean="0"/>
              <a:pPr>
                <a:defRPr/>
              </a:pPr>
              <a:t>13</a:t>
            </a:fld>
            <a:endParaRPr lang="fi-FI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7E45DF-6E7A-4CA1-AFE0-B83702FDA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27" y="5556628"/>
            <a:ext cx="2754270" cy="12832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16D4A8-4457-49F5-9035-FCA98E257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386" y="5552173"/>
            <a:ext cx="2006407" cy="1287694"/>
          </a:xfrm>
          <a:prstGeom prst="rect">
            <a:avLst/>
          </a:prstGeom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40F3726A-6C03-4F69-8447-184CAC6C7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090988"/>
            <a:ext cx="3914775" cy="276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B6A3B6-4BC9-41D6-B231-74DEB70C4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8729" y="1596768"/>
            <a:ext cx="4210050" cy="2514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31B8B73-260D-42EE-A9ED-89D79FA3D079}"/>
              </a:ext>
            </a:extLst>
          </p:cNvPr>
          <p:cNvSpPr txBox="1"/>
          <p:nvPr/>
        </p:nvSpPr>
        <p:spPr>
          <a:xfrm>
            <a:off x="323528" y="1052736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err="1"/>
              <a:t>Sterekuvauksen</a:t>
            </a:r>
            <a:r>
              <a:rPr lang="fi-FI" dirty="0"/>
              <a:t> normaalitapaus (+ yleinen tapaus) + harva pistepilvi</a:t>
            </a:r>
          </a:p>
        </p:txBody>
      </p:sp>
    </p:spTree>
    <p:extLst>
      <p:ext uri="{BB962C8B-B14F-4D97-AF65-F5344CB8AC3E}">
        <p14:creationId xmlns:p14="http://schemas.microsoft.com/office/powerpoint/2010/main" val="4012703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130"/>
            <a:ext cx="8229600" cy="778098"/>
          </a:xfrm>
        </p:spPr>
        <p:txBody>
          <a:bodyPr/>
          <a:lstStyle/>
          <a:p>
            <a:r>
              <a:rPr lang="fi-FI" sz="3200" b="1" dirty="0"/>
              <a:t>Kolmiulotteinen mittaus: esimerkkejä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753144-9315-489B-897E-4AFCF9CAAE04}" type="slidenum">
              <a:rPr lang="fi-FI" smtClean="0"/>
              <a:pPr>
                <a:defRPr/>
              </a:pPr>
              <a:t>14</a:t>
            </a:fld>
            <a:endParaRPr lang="fi-FI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FD540C-F7C1-401C-8B0F-772F7B306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57549"/>
            <a:ext cx="3474588" cy="22034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5EBB97-151B-4284-A8B5-703FC29E71E8}"/>
              </a:ext>
            </a:extLst>
          </p:cNvPr>
          <p:cNvSpPr/>
          <p:nvPr/>
        </p:nvSpPr>
        <p:spPr>
          <a:xfrm>
            <a:off x="132146" y="3861628"/>
            <a:ext cx="12715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800" dirty="0">
                <a:hlinkClick r:id="rId4"/>
              </a:rPr>
              <a:t>https://www.masser.fi/fi/</a:t>
            </a:r>
            <a:endParaRPr lang="fi-FI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486FE5-0012-418B-B726-732F12B31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197" y="4039532"/>
            <a:ext cx="2425027" cy="12183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B58BBA-F901-4769-844F-CA25FACBCC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198" y="5278548"/>
            <a:ext cx="1638238" cy="15348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FE24AF-4871-4B39-AC73-EFC22B3C67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08" y="4037388"/>
            <a:ext cx="2402829" cy="18379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CBAF56-CFE3-4F51-97DA-A1118192DE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128" y="6029046"/>
            <a:ext cx="2931368" cy="7574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1A0B4B2-AF4A-42B7-A2F6-E63E5BD3F26F}"/>
              </a:ext>
            </a:extLst>
          </p:cNvPr>
          <p:cNvSpPr/>
          <p:nvPr/>
        </p:nvSpPr>
        <p:spPr>
          <a:xfrm>
            <a:off x="4067944" y="3869498"/>
            <a:ext cx="5076056" cy="29885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13420F3-EF75-49AE-8D5A-224FA71CA9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7290" y="1647263"/>
            <a:ext cx="2758022" cy="20685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705E1D-D5D7-4AD9-B10A-A4DA946034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5312" y="1647264"/>
            <a:ext cx="2245214" cy="2076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02ECBC-C6B9-4050-9468-8409D5E68F78}"/>
              </a:ext>
            </a:extLst>
          </p:cNvPr>
          <p:cNvSpPr txBox="1"/>
          <p:nvPr/>
        </p:nvSpPr>
        <p:spPr>
          <a:xfrm>
            <a:off x="73474" y="1187460"/>
            <a:ext cx="3706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Konvergenttikuvaus + tiheä pistepilvi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686173-7CAC-4AAB-AA7E-396B1303DAA3}"/>
              </a:ext>
            </a:extLst>
          </p:cNvPr>
          <p:cNvSpPr txBox="1"/>
          <p:nvPr/>
        </p:nvSpPr>
        <p:spPr>
          <a:xfrm>
            <a:off x="4067944" y="118746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Aktiivinen etäisyyden mittaus</a:t>
            </a:r>
          </a:p>
        </p:txBody>
      </p:sp>
    </p:spTree>
    <p:extLst>
      <p:ext uri="{BB962C8B-B14F-4D97-AF65-F5344CB8AC3E}">
        <p14:creationId xmlns:p14="http://schemas.microsoft.com/office/powerpoint/2010/main" val="881694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130"/>
            <a:ext cx="8229600" cy="778098"/>
          </a:xfrm>
        </p:spPr>
        <p:txBody>
          <a:bodyPr/>
          <a:lstStyle/>
          <a:p>
            <a:r>
              <a:rPr lang="fi-FI" sz="3200" b="1" dirty="0"/>
              <a:t>Sisältö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753144-9315-489B-897E-4AFCF9CAAE04}" type="slidenum">
              <a:rPr lang="fi-FI" smtClean="0"/>
              <a:pPr>
                <a:defRPr/>
              </a:pPr>
              <a:t>2</a:t>
            </a:fld>
            <a:endParaRPr lang="fi-FI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D1C0-CB8A-4A45-8C17-F26F7698C7D6}"/>
              </a:ext>
            </a:extLst>
          </p:cNvPr>
          <p:cNvSpPr/>
          <p:nvPr/>
        </p:nvSpPr>
        <p:spPr>
          <a:xfrm>
            <a:off x="179512" y="1574896"/>
            <a:ext cx="4536504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Aft>
                <a:spcPts val="600"/>
              </a:spcAft>
              <a:buSzPts val="1200"/>
              <a:tabLst>
                <a:tab pos="502920" algn="l"/>
              </a:tabLst>
            </a:pPr>
            <a:r>
              <a:rPr lang="fi-FI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Kuvamittauksen vaihtoehtoja ja perusteita</a:t>
            </a:r>
          </a:p>
          <a:p>
            <a:pPr marL="0" lvl="1">
              <a:spcAft>
                <a:spcPts val="600"/>
              </a:spcAft>
              <a:buSzPts val="1200"/>
              <a:tabLst>
                <a:tab pos="502920" algn="l"/>
              </a:tabLst>
            </a:pPr>
            <a:r>
              <a:rPr lang="fi-FI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fi-FI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1" indent="-342900">
              <a:spcAft>
                <a:spcPts val="6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fi-FI" dirty="0">
                <a:latin typeface="Times New Roman" panose="02020603050405020304" pitchFamily="18" charset="0"/>
                <a:ea typeface="Times New Roman" panose="02020603050405020304" pitchFamily="18" charset="0"/>
              </a:rPr>
              <a:t>Kuvamittauksen koordinaatistot</a:t>
            </a:r>
            <a:endParaRPr lang="fi-FI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1" indent="-342900">
              <a:spcAft>
                <a:spcPts val="6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fi-FI" dirty="0">
                <a:latin typeface="Times New Roman" panose="02020603050405020304" pitchFamily="18" charset="0"/>
                <a:ea typeface="Times New Roman" panose="02020603050405020304" pitchFamily="18" charset="0"/>
              </a:rPr>
              <a:t>Kamerakalibrointi</a:t>
            </a:r>
          </a:p>
          <a:p>
            <a:pPr marL="342900" lvl="1" indent="-342900">
              <a:spcAft>
                <a:spcPts val="6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fi-FI" dirty="0">
                <a:latin typeface="Times New Roman" panose="02020603050405020304" pitchFamily="18" charset="0"/>
                <a:ea typeface="Times New Roman" panose="02020603050405020304" pitchFamily="18" charset="0"/>
              </a:rPr>
              <a:t>Yksikuvamittaus: </a:t>
            </a:r>
            <a:r>
              <a:rPr lang="fi-FI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Tasomittaus</a:t>
            </a:r>
            <a:endParaRPr lang="fi-FI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2" indent="-342900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fi-FI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Mittakaava</a:t>
            </a:r>
          </a:p>
          <a:p>
            <a:pPr marL="800100" lvl="2" indent="-342900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fi-FI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Interpolointi</a:t>
            </a:r>
          </a:p>
          <a:p>
            <a:pPr marL="800100" lvl="2" indent="-342900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fi-FI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Kameramalli</a:t>
            </a:r>
          </a:p>
          <a:p>
            <a:pPr marL="800100" lvl="2" indent="-342900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fi-FI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Perspektiivinen vääristymä</a:t>
            </a:r>
          </a:p>
          <a:p>
            <a:pPr marL="342900" lvl="1" indent="-342900">
              <a:spcAft>
                <a:spcPts val="6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fi-FI" dirty="0">
                <a:latin typeface="Times New Roman" panose="02020603050405020304" pitchFamily="18" charset="0"/>
                <a:ea typeface="Times New Roman" panose="02020603050405020304" pitchFamily="18" charset="0"/>
              </a:rPr>
              <a:t>Kolmiulotteinen mittaus</a:t>
            </a:r>
          </a:p>
          <a:p>
            <a:pPr marL="800100" lvl="2" indent="-342900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fi-FI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Stereokuvauksen no</a:t>
            </a:r>
            <a:r>
              <a:rPr lang="fi-FI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rmaalitapaus</a:t>
            </a:r>
          </a:p>
          <a:p>
            <a:pPr marL="800100" lvl="2" indent="-342900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fi-FI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Konvergenttikuvaus</a:t>
            </a:r>
          </a:p>
          <a:p>
            <a:pPr marL="800100" lvl="2" indent="-342900">
              <a:spcAft>
                <a:spcPts val="6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fi-FI" sz="1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Aktiivinen etäisyyden mittaus</a:t>
            </a:r>
            <a:endParaRPr lang="fi-FI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683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130"/>
            <a:ext cx="8229600" cy="778098"/>
          </a:xfrm>
        </p:spPr>
        <p:txBody>
          <a:bodyPr/>
          <a:lstStyle/>
          <a:p>
            <a:r>
              <a:rPr lang="fi-FI" sz="3200" b="1" dirty="0"/>
              <a:t>Koordinaatistot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753144-9315-489B-897E-4AFCF9CAAE04}" type="slidenum">
              <a:rPr lang="fi-FI" smtClean="0"/>
              <a:pPr>
                <a:defRPr/>
              </a:pPr>
              <a:t>3</a:t>
            </a:fld>
            <a:endParaRPr lang="fi-FI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D3F8DC-D0DD-4019-8059-BA09CAC0C713}"/>
              </a:ext>
            </a:extLst>
          </p:cNvPr>
          <p:cNvSpPr/>
          <p:nvPr/>
        </p:nvSpPr>
        <p:spPr>
          <a:xfrm>
            <a:off x="295211" y="2132856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69875" lvl="0" indent="-269875">
              <a:spcAft>
                <a:spcPts val="0"/>
              </a:spcAft>
              <a:buSzPct val="100000"/>
              <a:buFont typeface="+mj-lt"/>
              <a:buAutoNum type="arabicPeriod"/>
              <a:tabLst>
                <a:tab pos="228600" algn="l"/>
              </a:tabLst>
            </a:pPr>
            <a:r>
              <a:rPr lang="fi-FI" sz="1100" b="1" dirty="0">
                <a:ea typeface="Times New Roman" panose="02020603050405020304" pitchFamily="18" charset="0"/>
              </a:rPr>
              <a:t>Kuvakoordinaatisto</a:t>
            </a:r>
          </a:p>
          <a:p>
            <a:pPr marL="727075" lvl="1" indent="-269875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kaksiulotteinen</a:t>
            </a:r>
          </a:p>
          <a:p>
            <a:pPr marL="727075" lvl="1" indent="-269875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yksiköt pikseleitä</a:t>
            </a:r>
          </a:p>
          <a:p>
            <a:pPr marL="727075" lvl="1" indent="-269875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origo kuvan vasemmassa yläkulmassa</a:t>
            </a:r>
          </a:p>
          <a:p>
            <a:pPr marL="727075" lvl="1" indent="-269875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vaaka-akselin positiivinen kasvusuunta oikealle, pystyakselin alas</a:t>
            </a:r>
          </a:p>
          <a:p>
            <a:pPr marL="727075" lvl="1" indent="-269875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100" dirty="0">
              <a:ea typeface="Times New Roman" panose="02020603050405020304" pitchFamily="18" charset="0"/>
            </a:endParaRPr>
          </a:p>
          <a:p>
            <a:pPr marL="269875" lvl="0" indent="-269875">
              <a:spcAft>
                <a:spcPts val="0"/>
              </a:spcAft>
              <a:buSzPct val="100000"/>
              <a:buFont typeface="+mj-lt"/>
              <a:buAutoNum type="arabicPeriod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Sensorikoordinaatisto </a:t>
            </a:r>
          </a:p>
          <a:p>
            <a:pPr marL="727075" lvl="1" indent="-269875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kaksiulotteinen</a:t>
            </a:r>
          </a:p>
          <a:p>
            <a:pPr marL="727075" lvl="1" indent="-269875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yksiköt (milli)metrejä</a:t>
            </a:r>
          </a:p>
          <a:p>
            <a:pPr marL="727075" lvl="1" indent="-269875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origo kuvatason ja optisen akselin leikkauspisteessä</a:t>
            </a:r>
          </a:p>
          <a:p>
            <a:pPr marL="727075" lvl="1" indent="-269875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akselit yhdensuuntaisia kuvakoordinaatiston akseleiden kanssa</a:t>
            </a:r>
          </a:p>
          <a:p>
            <a:pPr marL="727075" lvl="1" indent="-269875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100" dirty="0">
              <a:ea typeface="Times New Roman" panose="02020603050405020304" pitchFamily="18" charset="0"/>
            </a:endParaRPr>
          </a:p>
          <a:p>
            <a:pPr marL="269875" lvl="0" indent="-269875">
              <a:spcAft>
                <a:spcPts val="0"/>
              </a:spcAft>
              <a:buSzPct val="100000"/>
              <a:buFont typeface="+mj-lt"/>
              <a:buAutoNum type="arabicPeriod"/>
              <a:tabLst>
                <a:tab pos="228600" algn="l"/>
              </a:tabLst>
            </a:pPr>
            <a:r>
              <a:rPr lang="fi-FI" sz="1100" b="1" dirty="0">
                <a:ea typeface="Times New Roman" panose="02020603050405020304" pitchFamily="18" charset="0"/>
              </a:rPr>
              <a:t>Kamerakoordinaatisto </a:t>
            </a:r>
          </a:p>
          <a:p>
            <a:pPr marL="727075" lvl="1" indent="-269875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kolmiulotteinen</a:t>
            </a:r>
          </a:p>
          <a:p>
            <a:pPr marL="727075" lvl="1" indent="-269875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yksiköt (milli)metrejä</a:t>
            </a:r>
          </a:p>
          <a:p>
            <a:pPr marL="727075" lvl="1" indent="-269875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origo projektiokeskuksessa (polttovälin etäisyydellä kuvatasosta)</a:t>
            </a:r>
          </a:p>
          <a:p>
            <a:pPr marL="727075" lvl="1" indent="-269875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x- ja y-akselit kuvakoordinaatiston akseleiden suuntaiset, z-akseli optisen akselin suuntainen</a:t>
            </a:r>
          </a:p>
          <a:p>
            <a:pPr marL="727075" lvl="1" indent="-269875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100" dirty="0">
              <a:ea typeface="Times New Roman" panose="02020603050405020304" pitchFamily="18" charset="0"/>
            </a:endParaRPr>
          </a:p>
          <a:p>
            <a:pPr marL="269875" lvl="0" indent="-269875">
              <a:spcAft>
                <a:spcPts val="0"/>
              </a:spcAft>
              <a:buSzPct val="100000"/>
              <a:buFont typeface="+mj-lt"/>
              <a:buAutoNum type="arabicPeriod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Kohdekoordinaatisto</a:t>
            </a:r>
          </a:p>
          <a:p>
            <a:pPr marL="727075" lvl="1" indent="-269875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kohteeseen tai muualle kohdeavaruuteen kiinnitetty koordinaatisto (esim. kalibrointikoordinaatisto)</a:t>
            </a:r>
          </a:p>
          <a:p>
            <a:pPr marL="727075" lvl="1" indent="-269875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kolmiulotteinen</a:t>
            </a:r>
          </a:p>
          <a:p>
            <a:pPr marL="727075" lvl="1" indent="-269875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yksiköt (milli)metrejä</a:t>
            </a:r>
          </a:p>
          <a:p>
            <a:pPr marL="727075" lvl="1" indent="-269875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100" dirty="0">
              <a:ea typeface="Times New Roman" panose="02020603050405020304" pitchFamily="18" charset="0"/>
            </a:endParaRPr>
          </a:p>
          <a:p>
            <a:pPr lvl="0">
              <a:spcAft>
                <a:spcPts val="0"/>
              </a:spcAft>
              <a:buSzPct val="100000"/>
              <a:tabLst>
                <a:tab pos="228600" algn="l"/>
              </a:tabLst>
            </a:pPr>
            <a:r>
              <a:rPr lang="fi-FI" sz="1100" dirty="0">
                <a:ea typeface="Times New Roman" panose="02020603050405020304" pitchFamily="18" charset="0"/>
              </a:rPr>
              <a:t>Kaikki koordinaatistot ovat suorakulmaisia ja oikeakätisiä.</a:t>
            </a:r>
          </a:p>
          <a:p>
            <a:pPr marL="269875" lvl="0" indent="-269875">
              <a:spcAft>
                <a:spcPts val="0"/>
              </a:spcAft>
              <a:buSzPct val="100000"/>
              <a:buFont typeface="+mj-lt"/>
              <a:buAutoNum type="arabicPeriod"/>
              <a:tabLst>
                <a:tab pos="228600" algn="l"/>
              </a:tabLst>
            </a:pPr>
            <a:endParaRPr lang="fi-FI" sz="1100" dirty="0">
              <a:ea typeface="Times New Roman" panose="02020603050405020304" pitchFamily="18" charset="0"/>
            </a:endParaRPr>
          </a:p>
          <a:p>
            <a:pPr marL="171450" lvl="0" indent="-171450">
              <a:spcAft>
                <a:spcPts val="0"/>
              </a:spcAft>
              <a:buSzPts val="12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100" dirty="0">
              <a:ea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FD3F85-4BC4-45C1-B780-A67B3ED66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096" y="234260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i-FI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3A174FC-F944-491D-9906-B25C736A00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8421938"/>
              </p:ext>
            </p:extLst>
          </p:nvPr>
        </p:nvGraphicFramePr>
        <p:xfrm>
          <a:off x="5214014" y="2564904"/>
          <a:ext cx="3534450" cy="30092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icture" r:id="rId4" imgW="1685544" imgH="1790700" progId="Word.Picture.8">
                  <p:embed/>
                </p:oleObj>
              </mc:Choice>
              <mc:Fallback>
                <p:oleObj name="Picture" r:id="rId4" imgW="1685544" imgH="1790700" progId="Word.Picture.8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3A174FC-F944-491D-9906-B25C736A00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4014" y="2564904"/>
                        <a:ext cx="3534450" cy="3009207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FC207EF-5EBA-499A-A6AF-6E1E2189C588}"/>
              </a:ext>
            </a:extLst>
          </p:cNvPr>
          <p:cNvSpPr/>
          <p:nvPr/>
        </p:nvSpPr>
        <p:spPr>
          <a:xfrm>
            <a:off x="5148064" y="5540886"/>
            <a:ext cx="3472786" cy="613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228600" algn="l"/>
                <a:tab pos="828040" algn="l"/>
              </a:tabLst>
            </a:pPr>
            <a:r>
              <a:rPr lang="fi-FI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Kuvakoordinaatisto </a:t>
            </a:r>
            <a:r>
              <a:rPr lang="fi-FI" sz="1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fi-FI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sensorikoordinaatisto </a:t>
            </a:r>
            <a:r>
              <a:rPr lang="fi-FI" sz="1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fi-FI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kamerakoordinaatisto </a:t>
            </a:r>
            <a:r>
              <a:rPr lang="fi-FI" sz="1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fi-FI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ja kohdekoordinaatisto </a:t>
            </a:r>
            <a:r>
              <a:rPr lang="fi-FI" sz="1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W</a:t>
            </a:r>
            <a:r>
              <a:rPr lang="fi-FI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fi-FI" sz="12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643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130"/>
            <a:ext cx="8229600" cy="778098"/>
          </a:xfrm>
        </p:spPr>
        <p:txBody>
          <a:bodyPr/>
          <a:lstStyle/>
          <a:p>
            <a:r>
              <a:rPr lang="fi-FI" sz="3200" b="1" dirty="0"/>
              <a:t>Kamerakalibrointi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753144-9315-489B-897E-4AFCF9CAAE04}" type="slidenum">
              <a:rPr lang="fi-FI" smtClean="0"/>
              <a:pPr>
                <a:defRPr/>
              </a:pPr>
              <a:t>4</a:t>
            </a:fld>
            <a:endParaRPr lang="fi-FI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D3F8DC-D0DD-4019-8059-BA09CAC0C713}"/>
              </a:ext>
            </a:extLst>
          </p:cNvPr>
          <p:cNvSpPr/>
          <p:nvPr/>
        </p:nvSpPr>
        <p:spPr>
          <a:xfrm>
            <a:off x="278905" y="1268760"/>
            <a:ext cx="4293095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200" dirty="0">
                <a:ea typeface="Times New Roman" panose="02020603050405020304" pitchFamily="18" charset="0"/>
              </a:rPr>
              <a:t>Kameran kalibroinnilla tarkoitetaan kamerajärjestelmän (optiikan) polttovälin, vääristymäkeskipisteen paikan ja optiikan aiheuttamien virheiden määrittämistä. Tässä optiikan aiheuttamilla virheillä tarkoitetaan kuvautumisen geometrisia poikkeamia ideaalisesta keskusprojektiosta (neulanreikäkameramallista).</a:t>
            </a:r>
          </a:p>
          <a:p>
            <a:pPr marL="171450" lvl="0" indent="-1714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200" dirty="0">
              <a:ea typeface="Times New Roman" panose="02020603050405020304" pitchFamily="18" charset="0"/>
            </a:endParaRPr>
          </a:p>
          <a:p>
            <a:pPr marL="171450" lvl="0" indent="-1714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200" dirty="0">
                <a:ea typeface="Times New Roman" panose="02020603050405020304" pitchFamily="18" charset="0"/>
              </a:rPr>
              <a:t>Kalibroinnissa ratkaistaan siis kuvautumisen matemaattinen malli. Käytetyin on ns. fysikaalinen malli, jossa linssin aiheuttamien virheiden esitetään koostuvan keskipisteestä piirretyn säteen suuntaisesta (</a:t>
            </a:r>
            <a:r>
              <a:rPr lang="fi-FI" sz="1200" dirty="0" err="1">
                <a:ea typeface="Times New Roman" panose="02020603050405020304" pitchFamily="18" charset="0"/>
              </a:rPr>
              <a:t>radial</a:t>
            </a:r>
            <a:r>
              <a:rPr lang="fi-FI" sz="1200" dirty="0">
                <a:ea typeface="Times New Roman" panose="02020603050405020304" pitchFamily="18" charset="0"/>
              </a:rPr>
              <a:t>) ja sitä vastaan kohtisuorasta (</a:t>
            </a:r>
            <a:r>
              <a:rPr lang="fi-FI" sz="1200" dirty="0" err="1">
                <a:ea typeface="Times New Roman" panose="02020603050405020304" pitchFamily="18" charset="0"/>
              </a:rPr>
              <a:t>tangential</a:t>
            </a:r>
            <a:r>
              <a:rPr lang="fi-FI" sz="1200" dirty="0">
                <a:ea typeface="Times New Roman" panose="02020603050405020304" pitchFamily="18" charset="0"/>
              </a:rPr>
              <a:t>) komponentista. Lisäksi malliin voi kuulua kuvakoordinaatiston vinoutta (</a:t>
            </a:r>
            <a:r>
              <a:rPr lang="fi-FI" sz="1200" dirty="0" err="1">
                <a:ea typeface="Times New Roman" panose="02020603050405020304" pitchFamily="18" charset="0"/>
              </a:rPr>
              <a:t>skew</a:t>
            </a:r>
            <a:r>
              <a:rPr lang="fi-FI" sz="1200" dirty="0">
                <a:ea typeface="Times New Roman" panose="02020603050405020304" pitchFamily="18" charset="0"/>
              </a:rPr>
              <a:t>) ja koordinaattiakselien mittakaavaeroa kuvaavat parametrit.</a:t>
            </a:r>
          </a:p>
          <a:p>
            <a:pPr marL="171450" lvl="0" indent="-1714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200" dirty="0">
              <a:ea typeface="Times New Roman" panose="02020603050405020304" pitchFamily="18" charset="0"/>
            </a:endParaRPr>
          </a:p>
          <a:p>
            <a:pPr marL="171450" lvl="0" indent="-1714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200" dirty="0">
                <a:ea typeface="Times New Roman" panose="02020603050405020304" pitchFamily="18" charset="0"/>
              </a:rPr>
              <a:t>Edellä esitetyillä kameramallin </a:t>
            </a:r>
            <a:r>
              <a:rPr lang="fi-FI" sz="1200" i="1" dirty="0">
                <a:ea typeface="Times New Roman" panose="02020603050405020304" pitchFamily="18" charset="0"/>
              </a:rPr>
              <a:t>sisäisillä parametreilla</a:t>
            </a:r>
            <a:r>
              <a:rPr lang="fi-FI" sz="1200" dirty="0">
                <a:ea typeface="Times New Roman" panose="02020603050405020304" pitchFamily="18" charset="0"/>
              </a:rPr>
              <a:t> voidaan vääristynyt kuva oikaista neulanreikäkameramallin mukaiseksi (saadaan ns. ideaaliset kuva-, sensori- tai kamerakoordinaatit).</a:t>
            </a:r>
          </a:p>
          <a:p>
            <a:pPr marL="171450" lvl="0" indent="-1714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200" dirty="0">
              <a:ea typeface="Times New Roman" panose="02020603050405020304" pitchFamily="18" charset="0"/>
            </a:endParaRPr>
          </a:p>
          <a:p>
            <a:pPr marL="171450" lvl="0" indent="-1714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200" dirty="0">
                <a:ea typeface="Times New Roman" panose="02020603050405020304" pitchFamily="18" charset="0"/>
              </a:rPr>
              <a:t>Kalibroinnissa ratkaistaan yleensä myös kamerakoordinaatiston sijainti suhteessa kohdekoordinaatistoon. Näitä </a:t>
            </a:r>
            <a:r>
              <a:rPr lang="fi-FI" sz="1200" i="1" dirty="0">
                <a:ea typeface="Times New Roman" panose="02020603050405020304" pitchFamily="18" charset="0"/>
              </a:rPr>
              <a:t>ulkoisia parametreja</a:t>
            </a:r>
            <a:r>
              <a:rPr lang="fi-FI" sz="1200" dirty="0">
                <a:ea typeface="Times New Roman" panose="02020603050405020304" pitchFamily="18" charset="0"/>
              </a:rPr>
              <a:t> tarvitaan erityisesti </a:t>
            </a:r>
            <a:r>
              <a:rPr lang="fi-FI" sz="1200" dirty="0" err="1">
                <a:ea typeface="Times New Roman" panose="02020603050405020304" pitchFamily="18" charset="0"/>
              </a:rPr>
              <a:t>tasomittauksissa</a:t>
            </a:r>
            <a:r>
              <a:rPr lang="fi-FI" sz="1200" dirty="0">
                <a:ea typeface="Times New Roman" panose="02020603050405020304" pitchFamily="18" charset="0"/>
              </a:rPr>
              <a:t> ja useamman kameran mittausjärjestelmien kalibroinnissa (kameroiden sijainnit suhteessa toisiinsa).</a:t>
            </a:r>
          </a:p>
          <a:p>
            <a:pPr marL="171450" lvl="0" indent="-1714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200" dirty="0">
              <a:ea typeface="Times New Roman" panose="02020603050405020304" pitchFamily="18" charset="0"/>
            </a:endParaRPr>
          </a:p>
          <a:p>
            <a:pPr marL="171450" lvl="0" indent="-1714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200" dirty="0">
                <a:ea typeface="Times New Roman" panose="02020603050405020304" pitchFamily="18" charset="0"/>
              </a:rPr>
              <a:t>Käytännössä kalibrointi suoritetaan konenäköjärjestelmien osalta yleisimmin kuvaamalla mitoiltaan tunnettua kalibrointikappaletta. Viime vuosina myös ns. itsekalibroinnin käyttö on yleistynyt.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FD3F85-4BC4-45C1-B780-A67B3ED66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096" y="234260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i-FI"/>
          </a:p>
        </p:txBody>
      </p:sp>
      <p:pic>
        <p:nvPicPr>
          <p:cNvPr id="4098" name="Picture 2" descr="../../../_images/pinhole_camera_model.png">
            <a:extLst>
              <a:ext uri="{FF2B5EF4-FFF2-40B4-BE49-F238E27FC236}">
                <a16:creationId xmlns:a16="http://schemas.microsoft.com/office/drawing/2014/main" id="{1E2EAD27-5001-46D5-8341-3ED9A36E0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753303"/>
            <a:ext cx="3163905" cy="223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\begin{array}{l} \vecthree{x}{y}{z} = R  \vecthree{X}{Y}{Z} + t \\ x' = x/z \\ y' = y/z \\ x'' = x'  \frac{1 + k_1 r^2 + k_2 r^4 + k_3 r^6}{1 + k_4 r^2 + k_5 r^4 + k_6 r^6} + 2 p_1 x' y' + p_2(r^2 + 2 x'^2)  \\ y'' = y'  \frac{1 + k_1 r^2 + k_2 r^4 + k_3 r^6}{1 + k_4 r^2 + k_5 r^4 + k_6 r^6} + p_1 (r^2 + 2 y'^2) + 2 p_2 x' y'  \\ \text{where} \quad r^2 = x'^2 + y'^2  \\ u = f_x*x'' + c_x \\ v = f_y*y'' + c_y \end{array}">
            <a:extLst>
              <a:ext uri="{FF2B5EF4-FFF2-40B4-BE49-F238E27FC236}">
                <a16:creationId xmlns:a16="http://schemas.microsoft.com/office/drawing/2014/main" id="{4DC167F8-C9CB-44AE-A81C-C3F6305B5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857" y="4653136"/>
            <a:ext cx="2515543" cy="153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../../../_images/distortion_examples.png">
            <a:extLst>
              <a:ext uri="{FF2B5EF4-FFF2-40B4-BE49-F238E27FC236}">
                <a16:creationId xmlns:a16="http://schemas.microsoft.com/office/drawing/2014/main" id="{C0254835-A4A4-48F8-8D6D-6FC18CDE4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3068960"/>
            <a:ext cx="4077071" cy="156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AE71A9-F6E5-4A6D-BD3E-8C09C59BAF05}"/>
              </a:ext>
            </a:extLst>
          </p:cNvPr>
          <p:cNvSpPr/>
          <p:nvPr/>
        </p:nvSpPr>
        <p:spPr>
          <a:xfrm>
            <a:off x="4788024" y="6237312"/>
            <a:ext cx="435597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800" dirty="0">
                <a:hlinkClick r:id="rId6"/>
              </a:rPr>
              <a:t>https://docs.opencv.org/2.4/modules/calib3d/doc/camera_calibration_and_3d_reconstruction.html</a:t>
            </a:r>
            <a:endParaRPr lang="fi-FI" sz="800" dirty="0"/>
          </a:p>
        </p:txBody>
      </p:sp>
    </p:spTree>
    <p:extLst>
      <p:ext uri="{BB962C8B-B14F-4D97-AF65-F5344CB8AC3E}">
        <p14:creationId xmlns:p14="http://schemas.microsoft.com/office/powerpoint/2010/main" val="219118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130"/>
            <a:ext cx="8229600" cy="778098"/>
          </a:xfrm>
        </p:spPr>
        <p:txBody>
          <a:bodyPr/>
          <a:lstStyle/>
          <a:p>
            <a:r>
              <a:rPr lang="fi-FI" sz="3200" b="1" dirty="0"/>
              <a:t>Yksikuvamittaus: </a:t>
            </a:r>
            <a:r>
              <a:rPr lang="fi-FI" sz="3200" b="1" dirty="0" err="1"/>
              <a:t>Tasomittaus</a:t>
            </a:r>
            <a:endParaRPr lang="fi-FI" sz="32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753144-9315-489B-897E-4AFCF9CAAE04}" type="slidenum">
              <a:rPr lang="fi-FI" smtClean="0"/>
              <a:pPr>
                <a:defRPr/>
              </a:pPr>
              <a:t>5</a:t>
            </a:fld>
            <a:endParaRPr lang="fi-FI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D3F8DC-D0DD-4019-8059-BA09CAC0C713}"/>
              </a:ext>
            </a:extLst>
          </p:cNvPr>
          <p:cNvSpPr/>
          <p:nvPr/>
        </p:nvSpPr>
        <p:spPr>
          <a:xfrm>
            <a:off x="295211" y="1556792"/>
            <a:ext cx="427678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400" dirty="0">
                <a:ea typeface="Times New Roman" panose="02020603050405020304" pitchFamily="18" charset="0"/>
              </a:rPr>
              <a:t>Yhdeltä kuvalta voi kohteen mitata lähtökohtaisesti vain kaksiulotteisesti</a:t>
            </a:r>
          </a:p>
          <a:p>
            <a:pPr marL="285750" lvl="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400" dirty="0">
              <a:ea typeface="Times New Roman" panose="02020603050405020304" pitchFamily="18" charset="0"/>
            </a:endParaRPr>
          </a:p>
          <a:p>
            <a:pPr marL="285750" lvl="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400" dirty="0">
                <a:ea typeface="Times New Roman" panose="02020603050405020304" pitchFamily="18" charset="0"/>
              </a:rPr>
              <a:t>Kolmiulotteinen mittaaminen yhdeltä kuvalta edellyttää etukäteistietoa kohteen muodosta, kuten että</a:t>
            </a:r>
          </a:p>
          <a:p>
            <a:pPr marL="742950" lvl="1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400" dirty="0">
                <a:ea typeface="Times New Roman" panose="02020603050405020304" pitchFamily="18" charset="0"/>
              </a:rPr>
              <a:t>kohde on taso</a:t>
            </a:r>
          </a:p>
          <a:p>
            <a:pPr marL="742950" lvl="1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400" dirty="0">
                <a:ea typeface="Times New Roman" panose="02020603050405020304" pitchFamily="18" charset="0"/>
              </a:rPr>
              <a:t>kohde muodostuu tasoista, ja tasot ovat kohtisuorassa toisiaan vastaan</a:t>
            </a:r>
          </a:p>
          <a:p>
            <a:pPr marL="742950" lvl="1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400" dirty="0">
                <a:ea typeface="Times New Roman" panose="02020603050405020304" pitchFamily="18" charset="0"/>
              </a:rPr>
              <a:t>kohteen korkeusmalli (pinnan muoto) tunnetaan</a:t>
            </a:r>
          </a:p>
          <a:p>
            <a:pPr marL="742950" lvl="1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400" dirty="0">
                <a:ea typeface="Times New Roman" panose="02020603050405020304" pitchFamily="18" charset="0"/>
              </a:rPr>
              <a:t>kohde muodostaa pyörähdyspinnan jonkun symmetria-akselin ympäri, tms.</a:t>
            </a:r>
          </a:p>
          <a:p>
            <a:pPr marL="742950" lvl="1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400" dirty="0">
              <a:ea typeface="Times New Roman" panose="02020603050405020304" pitchFamily="18" charset="0"/>
            </a:endParaRPr>
          </a:p>
          <a:p>
            <a:pPr marL="285750" lvl="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400" dirty="0">
                <a:ea typeface="Times New Roman" panose="02020603050405020304" pitchFamily="18" charset="0"/>
              </a:rPr>
              <a:t>Parhaiten yksikuvamittaus soveltuu </a:t>
            </a:r>
            <a:r>
              <a:rPr lang="fi-FI" sz="1400" b="1" dirty="0">
                <a:ea typeface="Times New Roman" panose="02020603050405020304" pitchFamily="18" charset="0"/>
              </a:rPr>
              <a:t>tasomaisille kohteille</a:t>
            </a:r>
            <a:r>
              <a:rPr lang="fi-FI" sz="1400" dirty="0">
                <a:ea typeface="Times New Roman" panose="02020603050405020304" pitchFamily="18" charset="0"/>
              </a:rPr>
              <a:t>. Mittaukset kyseisen tason ”ulkopuolelta” ovat virheellisiä.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E43ED4-42E6-4DA2-9C82-C8D9CBC79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100461"/>
            <a:ext cx="2497822" cy="2232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EB15FE-B7A7-4EEC-9025-B867DBC81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3177706"/>
            <a:ext cx="1907704" cy="32895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03DA37-5402-46F5-B9C1-5A9C8F121EC0}"/>
              </a:ext>
            </a:extLst>
          </p:cNvPr>
          <p:cNvSpPr/>
          <p:nvPr/>
        </p:nvSpPr>
        <p:spPr>
          <a:xfrm>
            <a:off x="4751040" y="4443863"/>
            <a:ext cx="2485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sz="1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Leikkuurata vihreällä ja kappaleen reuna leikkauksen jälkeen punaisella </a:t>
            </a:r>
            <a:r>
              <a:rPr lang="fi-FI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10102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130"/>
            <a:ext cx="8229600" cy="778098"/>
          </a:xfrm>
        </p:spPr>
        <p:txBody>
          <a:bodyPr/>
          <a:lstStyle/>
          <a:p>
            <a:r>
              <a:rPr lang="fi-FI" sz="3200" b="1" dirty="0"/>
              <a:t>Yksikuvamittaus: </a:t>
            </a:r>
            <a:r>
              <a:rPr lang="fi-FI" sz="3200" b="1" dirty="0" err="1"/>
              <a:t>Tasomittaus</a:t>
            </a:r>
            <a:endParaRPr lang="fi-FI" sz="32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753144-9315-489B-897E-4AFCF9CAAE04}" type="slidenum">
              <a:rPr lang="fi-FI" smtClean="0"/>
              <a:pPr>
                <a:defRPr/>
              </a:pPr>
              <a:t>6</a:t>
            </a:fld>
            <a:endParaRPr lang="fi-FI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D3F8DC-D0DD-4019-8059-BA09CAC0C713}"/>
              </a:ext>
            </a:extLst>
          </p:cNvPr>
          <p:cNvSpPr/>
          <p:nvPr/>
        </p:nvSpPr>
        <p:spPr>
          <a:xfrm>
            <a:off x="295211" y="3789040"/>
            <a:ext cx="427678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ct val="100000"/>
              <a:buFont typeface="+mj-lt"/>
              <a:buAutoNum type="arabicPeriod"/>
              <a:tabLst>
                <a:tab pos="228600" algn="l"/>
              </a:tabLst>
            </a:pPr>
            <a:r>
              <a:rPr lang="fi-FI" sz="1400" b="1" dirty="0">
                <a:ea typeface="Times New Roman" panose="02020603050405020304" pitchFamily="18" charset="0"/>
              </a:rPr>
              <a:t>Mittakaavaan perustuva, yksinkertainen, epätarkka tapa</a:t>
            </a:r>
          </a:p>
          <a:p>
            <a:pPr lvl="0">
              <a:spcAft>
                <a:spcPts val="0"/>
              </a:spcAft>
              <a:buSzPct val="100000"/>
              <a:tabLst>
                <a:tab pos="228600" algn="l"/>
              </a:tabLst>
            </a:pPr>
            <a:r>
              <a:rPr lang="fi-FI" sz="1400" b="1" dirty="0">
                <a:ea typeface="Times New Roman" panose="02020603050405020304" pitchFamily="18" charset="0"/>
              </a:rPr>
              <a:t> </a:t>
            </a:r>
          </a:p>
          <a:p>
            <a:pPr marL="742950" lvl="1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400" u="sng" dirty="0">
                <a:ea typeface="Times New Roman" panose="02020603050405020304" pitchFamily="18" charset="0"/>
              </a:rPr>
              <a:t>lähtötiedot (kalibrointi): </a:t>
            </a:r>
            <a:r>
              <a:rPr lang="fi-FI" sz="1400" dirty="0">
                <a:ea typeface="Times New Roman" panose="02020603050405020304" pitchFamily="18" charset="0"/>
              </a:rPr>
              <a:t>muuntokerroin kuvakoordinaateista kohdekoordinaateiksi (voidaan laskea esim. jos tunnetaan mitta kohteessa ja sitä vastaava mitta kuvalla)</a:t>
            </a:r>
          </a:p>
          <a:p>
            <a:pPr marL="742950" lvl="1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400" dirty="0">
              <a:ea typeface="Times New Roman" panose="02020603050405020304" pitchFamily="18" charset="0"/>
            </a:endParaRPr>
          </a:p>
          <a:p>
            <a:pPr marL="742950" lvl="1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400" u="sng" dirty="0">
                <a:ea typeface="Times New Roman" panose="02020603050405020304" pitchFamily="18" charset="0"/>
              </a:rPr>
              <a:t>mittaus:</a:t>
            </a:r>
            <a:r>
              <a:rPr lang="fi-FI" sz="1400" dirty="0">
                <a:ea typeface="Times New Roman" panose="02020603050405020304" pitchFamily="18" charset="0"/>
              </a:rPr>
              <a:t> havaitaan mitta (mittaus)kuvalla, muunnetaan mitaksi kohteessa</a:t>
            </a:r>
          </a:p>
          <a:p>
            <a:pPr marL="285750" lvl="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400" dirty="0"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3E8BE-ACC0-4DAA-B479-F5177A65B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3869330"/>
            <a:ext cx="3667727" cy="27280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4BFACE-3F54-4FC8-BA0C-00037F053549}"/>
              </a:ext>
            </a:extLst>
          </p:cNvPr>
          <p:cNvSpPr/>
          <p:nvPr/>
        </p:nvSpPr>
        <p:spPr>
          <a:xfrm>
            <a:off x="251521" y="1386642"/>
            <a:ext cx="88924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  <a:buSzPct val="100000"/>
              <a:tabLst>
                <a:tab pos="228600" algn="l"/>
              </a:tabLst>
            </a:pPr>
            <a:r>
              <a:rPr lang="fi-FI" b="1" dirty="0">
                <a:ea typeface="Times New Roman" panose="02020603050405020304" pitchFamily="18" charset="0"/>
              </a:rPr>
              <a:t>Mittausperiaate</a:t>
            </a:r>
          </a:p>
          <a:p>
            <a:pPr marL="28575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dirty="0">
                <a:ea typeface="Times New Roman" panose="02020603050405020304" pitchFamily="18" charset="0"/>
              </a:rPr>
              <a:t>määritetään yhteys (matemaattinen malli) kuvakoordinaattien ja kohdekoordinaattien välille ( = kalibrointi)</a:t>
            </a:r>
          </a:p>
          <a:p>
            <a:pPr marL="28575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dirty="0">
                <a:ea typeface="Times New Roman" panose="02020603050405020304" pitchFamily="18" charset="0"/>
              </a:rPr>
              <a:t>havaitaan mitattavat pisteet mittauskuvalta ( =&gt; kiinnostavien pisteiden kuvakoordinaatit)</a:t>
            </a:r>
          </a:p>
          <a:p>
            <a:pPr marL="28575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dirty="0">
                <a:ea typeface="Times New Roman" panose="02020603050405020304" pitchFamily="18" charset="0"/>
              </a:rPr>
              <a:t>lasketaan mallin avulla ko. pisteiden kohdekoordinaatit</a:t>
            </a:r>
          </a:p>
        </p:txBody>
      </p:sp>
    </p:spTree>
    <p:extLst>
      <p:ext uri="{BB962C8B-B14F-4D97-AF65-F5344CB8AC3E}">
        <p14:creationId xmlns:p14="http://schemas.microsoft.com/office/powerpoint/2010/main" val="2833556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130"/>
            <a:ext cx="8229600" cy="778098"/>
          </a:xfrm>
        </p:spPr>
        <p:txBody>
          <a:bodyPr/>
          <a:lstStyle/>
          <a:p>
            <a:r>
              <a:rPr lang="fi-FI" sz="3200" b="1" dirty="0"/>
              <a:t>Yksikuvamittaus: </a:t>
            </a:r>
            <a:r>
              <a:rPr lang="fi-FI" sz="3200" b="1" dirty="0" err="1"/>
              <a:t>Tasomittaus</a:t>
            </a:r>
            <a:endParaRPr lang="fi-FI" sz="32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753144-9315-489B-897E-4AFCF9CAAE04}" type="slidenum">
              <a:rPr lang="fi-FI" smtClean="0"/>
              <a:pPr>
                <a:defRPr/>
              </a:pPr>
              <a:t>7</a:t>
            </a:fld>
            <a:endParaRPr lang="fi-FI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D3F8DC-D0DD-4019-8059-BA09CAC0C713}"/>
              </a:ext>
            </a:extLst>
          </p:cNvPr>
          <p:cNvSpPr/>
          <p:nvPr/>
        </p:nvSpPr>
        <p:spPr>
          <a:xfrm>
            <a:off x="295211" y="1556792"/>
            <a:ext cx="4276789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ct val="100000"/>
              <a:buFont typeface="+mj-lt"/>
              <a:buAutoNum type="arabicPeriod" startAt="2"/>
              <a:tabLst>
                <a:tab pos="228600" algn="l"/>
              </a:tabLst>
            </a:pPr>
            <a:r>
              <a:rPr lang="fi-FI" sz="1400" b="1" dirty="0">
                <a:ea typeface="Times New Roman" panose="02020603050405020304" pitchFamily="18" charset="0"/>
              </a:rPr>
              <a:t>Kohdekoordinaattien suora interpolointi kuvakoordinaateista</a:t>
            </a:r>
          </a:p>
          <a:p>
            <a:pPr marL="342900" lvl="0" indent="-342900">
              <a:spcAft>
                <a:spcPts val="0"/>
              </a:spcAft>
              <a:buSzPct val="100000"/>
              <a:buFont typeface="+mj-lt"/>
              <a:buAutoNum type="arabicPeriod" startAt="2"/>
              <a:tabLst>
                <a:tab pos="228600" algn="l"/>
              </a:tabLst>
            </a:pPr>
            <a:endParaRPr lang="fi-FI" sz="1400" b="1" dirty="0">
              <a:ea typeface="Times New Roman" panose="02020603050405020304" pitchFamily="18" charset="0"/>
            </a:endParaRPr>
          </a:p>
          <a:p>
            <a:pPr marL="742950" lvl="1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400" u="sng" dirty="0">
                <a:ea typeface="Times New Roman" panose="02020603050405020304" pitchFamily="18" charset="0"/>
              </a:rPr>
              <a:t>lähtötiedot (kalibrointi): </a:t>
            </a:r>
            <a:r>
              <a:rPr lang="fi-FI" sz="1400" dirty="0">
                <a:ea typeface="Times New Roman" panose="02020603050405020304" pitchFamily="18" charset="0"/>
              </a:rPr>
              <a:t>tunnetut kohdekoordinaatit (</a:t>
            </a:r>
            <a:r>
              <a:rPr lang="fi-FI" sz="1400" dirty="0" err="1">
                <a:ea typeface="Times New Roman" panose="02020603050405020304" pitchFamily="18" charset="0"/>
              </a:rPr>
              <a:t>X</a:t>
            </a:r>
            <a:r>
              <a:rPr lang="fi-FI" sz="1400" baseline="-25000" dirty="0" err="1">
                <a:ea typeface="Times New Roman" panose="02020603050405020304" pitchFamily="18" charset="0"/>
              </a:rPr>
              <a:t>t</a:t>
            </a:r>
            <a:r>
              <a:rPr lang="fi-FI" sz="1400" dirty="0">
                <a:ea typeface="Times New Roman" panose="02020603050405020304" pitchFamily="18" charset="0"/>
              </a:rPr>
              <a:t>, </a:t>
            </a:r>
            <a:r>
              <a:rPr lang="fi-FI" sz="1400" dirty="0" err="1">
                <a:ea typeface="Times New Roman" panose="02020603050405020304" pitchFamily="18" charset="0"/>
              </a:rPr>
              <a:t>Y</a:t>
            </a:r>
            <a:r>
              <a:rPr lang="fi-FI" sz="1400" baseline="-25000" dirty="0" err="1">
                <a:ea typeface="Times New Roman" panose="02020603050405020304" pitchFamily="18" charset="0"/>
              </a:rPr>
              <a:t>t</a:t>
            </a:r>
            <a:r>
              <a:rPr lang="fi-FI" sz="1400" dirty="0">
                <a:ea typeface="Times New Roman" panose="02020603050405020304" pitchFamily="18" charset="0"/>
              </a:rPr>
              <a:t>) ja niitä vastaavat kuvakoordinaatit (</a:t>
            </a:r>
            <a:r>
              <a:rPr lang="fi-FI" sz="1400" dirty="0" err="1">
                <a:ea typeface="Times New Roman" panose="02020603050405020304" pitchFamily="18" charset="0"/>
              </a:rPr>
              <a:t>u</a:t>
            </a:r>
            <a:r>
              <a:rPr lang="fi-FI" sz="1400" baseline="-25000" dirty="0" err="1">
                <a:ea typeface="Times New Roman" panose="02020603050405020304" pitchFamily="18" charset="0"/>
              </a:rPr>
              <a:t>t</a:t>
            </a:r>
            <a:r>
              <a:rPr lang="fi-FI" sz="1400" dirty="0">
                <a:ea typeface="Times New Roman" panose="02020603050405020304" pitchFamily="18" charset="0"/>
              </a:rPr>
              <a:t>, </a:t>
            </a:r>
            <a:r>
              <a:rPr lang="fi-FI" sz="1400" dirty="0" err="1">
                <a:ea typeface="Times New Roman" panose="02020603050405020304" pitchFamily="18" charset="0"/>
              </a:rPr>
              <a:t>v</a:t>
            </a:r>
            <a:r>
              <a:rPr lang="fi-FI" sz="1400" baseline="-25000" dirty="0" err="1">
                <a:ea typeface="Times New Roman" panose="02020603050405020304" pitchFamily="18" charset="0"/>
              </a:rPr>
              <a:t>t</a:t>
            </a:r>
            <a:r>
              <a:rPr lang="fi-FI" sz="1400" dirty="0">
                <a:ea typeface="Times New Roman" panose="02020603050405020304" pitchFamily="18" charset="0"/>
              </a:rPr>
              <a:t>)</a:t>
            </a:r>
          </a:p>
          <a:p>
            <a:pPr marL="742950" lvl="1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400" dirty="0">
              <a:ea typeface="Times New Roman" panose="02020603050405020304" pitchFamily="18" charset="0"/>
            </a:endParaRPr>
          </a:p>
          <a:p>
            <a:pPr marL="742950" lvl="1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400" u="sng" dirty="0">
                <a:ea typeface="Times New Roman" panose="02020603050405020304" pitchFamily="18" charset="0"/>
              </a:rPr>
              <a:t>mittaus:</a:t>
            </a:r>
            <a:r>
              <a:rPr lang="fi-FI" sz="1400" dirty="0">
                <a:ea typeface="Times New Roman" panose="02020603050405020304" pitchFamily="18" charset="0"/>
              </a:rPr>
              <a:t> havaitaan kuvakoordinaatit (u</a:t>
            </a:r>
            <a:r>
              <a:rPr lang="fi-FI" sz="1400" baseline="-25000" dirty="0">
                <a:ea typeface="Times New Roman" panose="02020603050405020304" pitchFamily="18" charset="0"/>
              </a:rPr>
              <a:t>i</a:t>
            </a:r>
            <a:r>
              <a:rPr lang="fi-FI" sz="1400" dirty="0">
                <a:ea typeface="Times New Roman" panose="02020603050405020304" pitchFamily="18" charset="0"/>
              </a:rPr>
              <a:t>, v</a:t>
            </a:r>
            <a:r>
              <a:rPr lang="fi-FI" sz="1400" baseline="-25000" dirty="0">
                <a:ea typeface="Times New Roman" panose="02020603050405020304" pitchFamily="18" charset="0"/>
              </a:rPr>
              <a:t>i</a:t>
            </a:r>
            <a:r>
              <a:rPr lang="fi-FI" sz="1400" dirty="0">
                <a:ea typeface="Times New Roman" panose="02020603050405020304" pitchFamily="18" charset="0"/>
              </a:rPr>
              <a:t>) ja interpoloidaan lähtötietojen perusteella kohdekoordinaatit (X</a:t>
            </a:r>
            <a:r>
              <a:rPr lang="fi-FI" sz="1400" baseline="-25000" dirty="0">
                <a:ea typeface="Times New Roman" panose="02020603050405020304" pitchFamily="18" charset="0"/>
              </a:rPr>
              <a:t>i</a:t>
            </a:r>
            <a:r>
              <a:rPr lang="fi-FI" sz="1400" dirty="0">
                <a:ea typeface="Times New Roman" panose="02020603050405020304" pitchFamily="18" charset="0"/>
              </a:rPr>
              <a:t>, Y</a:t>
            </a:r>
            <a:r>
              <a:rPr lang="fi-FI" sz="1400" baseline="-25000" dirty="0">
                <a:ea typeface="Times New Roman" panose="02020603050405020304" pitchFamily="18" charset="0"/>
              </a:rPr>
              <a:t>i</a:t>
            </a:r>
            <a:r>
              <a:rPr lang="fi-FI" sz="1400" dirty="0">
                <a:ea typeface="Times New Roman" panose="02020603050405020304" pitchFamily="18" charset="0"/>
              </a:rPr>
              <a:t>)</a:t>
            </a:r>
          </a:p>
          <a:p>
            <a:pPr marL="742950" lvl="1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400" dirty="0">
              <a:ea typeface="Times New Roman" panose="02020603050405020304" pitchFamily="18" charset="0"/>
            </a:endParaRPr>
          </a:p>
          <a:p>
            <a:pPr marL="742950" lvl="1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400" dirty="0">
              <a:ea typeface="Times New Roman" panose="02020603050405020304" pitchFamily="18" charset="0"/>
            </a:endParaRPr>
          </a:p>
          <a:p>
            <a:pPr marL="742950" lvl="1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400" dirty="0">
              <a:ea typeface="Times New Roman" panose="02020603050405020304" pitchFamily="18" charset="0"/>
            </a:endParaRPr>
          </a:p>
          <a:p>
            <a:pPr marL="742950" lvl="1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400" dirty="0">
              <a:ea typeface="Times New Roman" panose="02020603050405020304" pitchFamily="18" charset="0"/>
            </a:endParaRPr>
          </a:p>
          <a:p>
            <a:pPr marL="742950" lvl="1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400" dirty="0" err="1">
                <a:ea typeface="Times New Roman" panose="02020603050405020304" pitchFamily="18" charset="0"/>
              </a:rPr>
              <a:t>Matlab</a:t>
            </a:r>
            <a:r>
              <a:rPr lang="fi-FI" sz="1400" dirty="0">
                <a:ea typeface="Times New Roman" panose="02020603050405020304" pitchFamily="18" charset="0"/>
              </a:rPr>
              <a:t> / </a:t>
            </a:r>
            <a:r>
              <a:rPr lang="fi-FI" sz="1400" dirty="0" err="1">
                <a:ea typeface="Times New Roman" panose="02020603050405020304" pitchFamily="18" charset="0"/>
              </a:rPr>
              <a:t>Octave</a:t>
            </a:r>
            <a:r>
              <a:rPr lang="fi-FI" sz="1400" dirty="0">
                <a:ea typeface="Times New Roman" panose="02020603050405020304" pitchFamily="18" charset="0"/>
              </a:rPr>
              <a:t>:</a:t>
            </a:r>
          </a:p>
          <a:p>
            <a:pPr marL="896938" lvl="1">
              <a:spcAft>
                <a:spcPts val="0"/>
              </a:spcAft>
              <a:buSzPct val="100000"/>
              <a:tabLst>
                <a:tab pos="228600" algn="l"/>
              </a:tabLst>
            </a:pPr>
            <a:r>
              <a:rPr lang="fi-FI" sz="1200" i="1" dirty="0"/>
              <a:t>X = </a:t>
            </a:r>
            <a:r>
              <a:rPr lang="fi-FI" sz="1200" i="1" dirty="0" err="1"/>
              <a:t>griddata</a:t>
            </a:r>
            <a:r>
              <a:rPr lang="fi-FI" sz="1200" i="1" dirty="0"/>
              <a:t>(ut,vt,Xt,u,v,’</a:t>
            </a:r>
            <a:r>
              <a:rPr lang="fi-FI" sz="1200" i="1" dirty="0" err="1"/>
              <a:t>linear</a:t>
            </a:r>
            <a:r>
              <a:rPr lang="fi-FI" sz="1200" i="1" dirty="0"/>
              <a:t>’); </a:t>
            </a:r>
          </a:p>
          <a:p>
            <a:pPr marL="896938" lvl="1">
              <a:spcAft>
                <a:spcPts val="0"/>
              </a:spcAft>
              <a:buSzPct val="100000"/>
              <a:tabLst>
                <a:tab pos="228600" algn="l"/>
              </a:tabLst>
            </a:pPr>
            <a:r>
              <a:rPr lang="fi-FI" sz="1200" i="1" dirty="0"/>
              <a:t>Y = </a:t>
            </a:r>
            <a:r>
              <a:rPr lang="fi-FI" sz="1200" i="1" dirty="0" err="1"/>
              <a:t>griddata</a:t>
            </a:r>
            <a:r>
              <a:rPr lang="fi-FI" sz="1200" i="1" dirty="0"/>
              <a:t>(ut,vt,Yt,u,v,’</a:t>
            </a:r>
            <a:r>
              <a:rPr lang="fi-FI" sz="1200" i="1" dirty="0" err="1"/>
              <a:t>linear</a:t>
            </a:r>
            <a:r>
              <a:rPr lang="fi-FI" sz="1200" i="1" dirty="0"/>
              <a:t>’);</a:t>
            </a:r>
          </a:p>
          <a:p>
            <a:pPr marL="1074738" lvl="1">
              <a:spcAft>
                <a:spcPts val="0"/>
              </a:spcAft>
              <a:buSzPct val="100000"/>
              <a:tabLst>
                <a:tab pos="228600" algn="l"/>
              </a:tabLst>
            </a:pPr>
            <a:endParaRPr lang="fi-FI" sz="1200" i="1" dirty="0"/>
          </a:p>
          <a:p>
            <a:pPr marL="742950" lvl="1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400" dirty="0">
                <a:ea typeface="Times New Roman" panose="02020603050405020304" pitchFamily="18" charset="0"/>
              </a:rPr>
              <a:t>Python (</a:t>
            </a:r>
            <a:r>
              <a:rPr lang="fi-FI" sz="1400" dirty="0" err="1">
                <a:ea typeface="Times New Roman" panose="02020603050405020304" pitchFamily="18" charset="0"/>
              </a:rPr>
              <a:t>openCV</a:t>
            </a:r>
            <a:r>
              <a:rPr lang="fi-FI" sz="1400" dirty="0">
                <a:ea typeface="Times New Roman" panose="02020603050405020304" pitchFamily="18" charset="0"/>
              </a:rPr>
              <a:t>)</a:t>
            </a:r>
          </a:p>
          <a:p>
            <a:pPr lvl="2">
              <a:spcAft>
                <a:spcPts val="0"/>
              </a:spcAft>
              <a:buSzPct val="100000"/>
              <a:tabLst>
                <a:tab pos="228600" algn="l"/>
              </a:tabLst>
            </a:pPr>
            <a:r>
              <a:rPr lang="fi-FI" sz="1200" i="1" dirty="0"/>
              <a:t>import </a:t>
            </a:r>
            <a:r>
              <a:rPr lang="fi-FI" sz="1200" i="1" dirty="0" err="1"/>
              <a:t>numpy</a:t>
            </a:r>
            <a:r>
              <a:rPr lang="fi-FI" sz="1200" i="1" dirty="0"/>
              <a:t> as </a:t>
            </a:r>
            <a:r>
              <a:rPr lang="fi-FI" sz="1200" i="1" dirty="0" err="1"/>
              <a:t>np</a:t>
            </a:r>
            <a:endParaRPr lang="fi-FI" sz="1200" i="1" dirty="0"/>
          </a:p>
          <a:p>
            <a:pPr lvl="2">
              <a:spcAft>
                <a:spcPts val="0"/>
              </a:spcAft>
              <a:buSzPct val="100000"/>
              <a:tabLst>
                <a:tab pos="228600" algn="l"/>
              </a:tabLst>
            </a:pPr>
            <a:r>
              <a:rPr lang="fi-FI" sz="1200" i="1" dirty="0" err="1"/>
              <a:t>from</a:t>
            </a:r>
            <a:r>
              <a:rPr lang="fi-FI" sz="1200" i="1" dirty="0"/>
              <a:t> </a:t>
            </a:r>
            <a:r>
              <a:rPr lang="fi-FI" sz="1200" i="1" dirty="0" err="1"/>
              <a:t>scipy.interpolate</a:t>
            </a:r>
            <a:r>
              <a:rPr lang="fi-FI" sz="1200" i="1" dirty="0"/>
              <a:t> import </a:t>
            </a:r>
            <a:r>
              <a:rPr lang="fi-FI" sz="1200" i="1" dirty="0" err="1"/>
              <a:t>griddata</a:t>
            </a:r>
            <a:endParaRPr lang="fi-FI" sz="1200" i="1" dirty="0"/>
          </a:p>
          <a:p>
            <a:pPr lvl="2">
              <a:spcAft>
                <a:spcPts val="0"/>
              </a:spcAft>
              <a:buSzPct val="100000"/>
              <a:tabLst>
                <a:tab pos="228600" algn="l"/>
              </a:tabLst>
            </a:pPr>
            <a:r>
              <a:rPr lang="fi-FI" sz="1200" i="1" dirty="0"/>
              <a:t>X = </a:t>
            </a:r>
            <a:r>
              <a:rPr lang="fi-FI" sz="1200" i="1" dirty="0" err="1"/>
              <a:t>griddata</a:t>
            </a:r>
            <a:r>
              <a:rPr lang="fi-FI" sz="1200" i="1" dirty="0"/>
              <a:t>((</a:t>
            </a:r>
            <a:r>
              <a:rPr lang="fi-FI" sz="1200" i="1" dirty="0" err="1"/>
              <a:t>ut,vt</a:t>
            </a:r>
            <a:r>
              <a:rPr lang="fi-FI" sz="1200" i="1" dirty="0"/>
              <a:t>),</a:t>
            </a:r>
            <a:r>
              <a:rPr lang="fi-FI" sz="1200" i="1" dirty="0" err="1"/>
              <a:t>Xt</a:t>
            </a:r>
            <a:r>
              <a:rPr lang="fi-FI" sz="1200" i="1" dirty="0"/>
              <a:t>,(</a:t>
            </a:r>
            <a:r>
              <a:rPr lang="fi-FI" sz="1200" i="1" dirty="0" err="1"/>
              <a:t>u,v</a:t>
            </a:r>
            <a:r>
              <a:rPr lang="fi-FI" sz="1200" i="1" dirty="0"/>
              <a:t>),</a:t>
            </a:r>
            <a:r>
              <a:rPr lang="fi-FI" sz="1200" i="1" dirty="0" err="1"/>
              <a:t>method</a:t>
            </a:r>
            <a:r>
              <a:rPr lang="fi-FI" sz="1200" i="1" dirty="0"/>
              <a:t>='</a:t>
            </a:r>
            <a:r>
              <a:rPr lang="fi-FI" sz="1200" i="1" dirty="0" err="1"/>
              <a:t>linear</a:t>
            </a:r>
            <a:r>
              <a:rPr lang="fi-FI" sz="1200" i="1" dirty="0"/>
              <a:t>’)</a:t>
            </a:r>
          </a:p>
          <a:p>
            <a:pPr lvl="2">
              <a:spcAft>
                <a:spcPts val="0"/>
              </a:spcAft>
              <a:buSzPct val="100000"/>
              <a:tabLst>
                <a:tab pos="228600" algn="l"/>
              </a:tabLst>
            </a:pPr>
            <a:r>
              <a:rPr lang="fi-FI" sz="1200" i="1" dirty="0"/>
              <a:t>Y = </a:t>
            </a:r>
            <a:r>
              <a:rPr lang="fi-FI" sz="1200" i="1" dirty="0" err="1"/>
              <a:t>griddata</a:t>
            </a:r>
            <a:r>
              <a:rPr lang="fi-FI" sz="1200" i="1" dirty="0"/>
              <a:t>((</a:t>
            </a:r>
            <a:r>
              <a:rPr lang="fi-FI" sz="1200" i="1" dirty="0" err="1"/>
              <a:t>ut,vt</a:t>
            </a:r>
            <a:r>
              <a:rPr lang="fi-FI" sz="1200" i="1" dirty="0"/>
              <a:t>),</a:t>
            </a:r>
            <a:r>
              <a:rPr lang="fi-FI" sz="1200" i="1" dirty="0" err="1"/>
              <a:t>Yt</a:t>
            </a:r>
            <a:r>
              <a:rPr lang="fi-FI" sz="1200" i="1" dirty="0"/>
              <a:t>,(</a:t>
            </a:r>
            <a:r>
              <a:rPr lang="fi-FI" sz="1200" i="1" dirty="0" err="1"/>
              <a:t>u,v</a:t>
            </a:r>
            <a:r>
              <a:rPr lang="fi-FI" sz="1200" i="1" dirty="0"/>
              <a:t>),</a:t>
            </a:r>
            <a:r>
              <a:rPr lang="fi-FI" sz="1200" i="1" dirty="0" err="1"/>
              <a:t>method</a:t>
            </a:r>
            <a:r>
              <a:rPr lang="fi-FI" sz="1200" i="1" dirty="0"/>
              <a:t>='</a:t>
            </a:r>
            <a:r>
              <a:rPr lang="fi-FI" sz="1200" i="1" dirty="0" err="1"/>
              <a:t>linear</a:t>
            </a:r>
            <a:r>
              <a:rPr lang="fi-FI" sz="1200" i="1" dirty="0"/>
              <a:t>’)</a:t>
            </a:r>
          </a:p>
          <a:p>
            <a:pPr lvl="2">
              <a:spcAft>
                <a:spcPts val="0"/>
              </a:spcAft>
              <a:buSzPct val="100000"/>
              <a:tabLst>
                <a:tab pos="228600" algn="l"/>
              </a:tabLst>
            </a:pPr>
            <a:endParaRPr lang="fi-FI" sz="1400" dirty="0"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86C93-E75E-43E9-9562-AC0CF1DCD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1523851"/>
            <a:ext cx="2833263" cy="212806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277370A-CB44-429F-A585-5CF29548D2B7}"/>
              </a:ext>
            </a:extLst>
          </p:cNvPr>
          <p:cNvSpPr/>
          <p:nvPr/>
        </p:nvSpPr>
        <p:spPr>
          <a:xfrm>
            <a:off x="5936846" y="378904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dirty="0">
                <a:ea typeface="Times New Roman" panose="02020603050405020304" pitchFamily="18" charset="0"/>
              </a:rPr>
              <a:t>u</a:t>
            </a:r>
            <a:r>
              <a:rPr lang="fi-FI" baseline="-25000" dirty="0">
                <a:ea typeface="Times New Roman" panose="02020603050405020304" pitchFamily="18" charset="0"/>
              </a:rPr>
              <a:t>1</a:t>
            </a:r>
            <a:endParaRPr lang="fi-FI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B027FA4-3A2A-4D44-84DD-D11A3BEB261E}"/>
              </a:ext>
            </a:extLst>
          </p:cNvPr>
          <p:cNvGrpSpPr/>
          <p:nvPr/>
        </p:nvGrpSpPr>
        <p:grpSpPr>
          <a:xfrm>
            <a:off x="5212704" y="4149080"/>
            <a:ext cx="3275442" cy="2232248"/>
            <a:chOff x="5212704" y="4149080"/>
            <a:chExt cx="3275442" cy="223224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53AB92-E517-45D8-8331-B5FA654B76E4}"/>
                </a:ext>
              </a:extLst>
            </p:cNvPr>
            <p:cNvSpPr/>
            <p:nvPr/>
          </p:nvSpPr>
          <p:spPr>
            <a:xfrm>
              <a:off x="5654884" y="4253261"/>
              <a:ext cx="2833262" cy="21280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 dirty="0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A932A758-5DC2-4760-97A6-07E4D64BBA36}"/>
                </a:ext>
              </a:extLst>
            </p:cNvPr>
            <p:cNvSpPr/>
            <p:nvPr/>
          </p:nvSpPr>
          <p:spPr>
            <a:xfrm>
              <a:off x="6307560" y="4797152"/>
              <a:ext cx="432048" cy="504056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i-FI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70CCCF-7061-4147-A084-BC4268CF11E2}"/>
                </a:ext>
              </a:extLst>
            </p:cNvPr>
            <p:cNvSpPr/>
            <p:nvPr/>
          </p:nvSpPr>
          <p:spPr>
            <a:xfrm>
              <a:off x="6761553" y="4509120"/>
              <a:ext cx="9861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dirty="0">
                  <a:ea typeface="Times New Roman" panose="02020603050405020304" pitchFamily="18" charset="0"/>
                </a:rPr>
                <a:t>(X</a:t>
              </a:r>
              <a:r>
                <a:rPr lang="fi-FI" baseline="-25000" dirty="0">
                  <a:ea typeface="Times New Roman" panose="02020603050405020304" pitchFamily="18" charset="0"/>
                </a:rPr>
                <a:t>1</a:t>
              </a:r>
              <a:r>
                <a:rPr lang="fi-FI" dirty="0">
                  <a:ea typeface="Times New Roman" panose="02020603050405020304" pitchFamily="18" charset="0"/>
                </a:rPr>
                <a:t>, Y</a:t>
              </a:r>
              <a:r>
                <a:rPr lang="fi-FI" baseline="-25000" dirty="0">
                  <a:ea typeface="Times New Roman" panose="02020603050405020304" pitchFamily="18" charset="0"/>
                </a:rPr>
                <a:t>1</a:t>
              </a:r>
              <a:r>
                <a:rPr lang="fi-FI" dirty="0">
                  <a:ea typeface="Times New Roman" panose="02020603050405020304" pitchFamily="18" charset="0"/>
                </a:rPr>
                <a:t>) ?</a:t>
              </a:r>
              <a:endParaRPr lang="fi-FI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63A0D23-8B48-4067-BE21-1EA2FE5744EC}"/>
                </a:ext>
              </a:extLst>
            </p:cNvPr>
            <p:cNvCxnSpPr/>
            <p:nvPr/>
          </p:nvCxnSpPr>
          <p:spPr>
            <a:xfrm flipV="1">
              <a:off x="6523584" y="4706145"/>
              <a:ext cx="216024" cy="9100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F16ECAF-5A95-4B93-B956-969CA8C7CB26}"/>
                </a:ext>
              </a:extLst>
            </p:cNvPr>
            <p:cNvCxnSpPr>
              <a:cxnSpLocks/>
            </p:cNvCxnSpPr>
            <p:nvPr/>
          </p:nvCxnSpPr>
          <p:spPr>
            <a:xfrm>
              <a:off x="5654884" y="4149080"/>
              <a:ext cx="868700" cy="929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6BD9C75-0C95-42F0-A380-ADBE4A1CF4EE}"/>
                </a:ext>
              </a:extLst>
            </p:cNvPr>
            <p:cNvCxnSpPr>
              <a:cxnSpLocks/>
            </p:cNvCxnSpPr>
            <p:nvPr/>
          </p:nvCxnSpPr>
          <p:spPr>
            <a:xfrm>
              <a:off x="5580112" y="4253261"/>
              <a:ext cx="0" cy="46498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6B0EAF-279E-452A-8D82-86BF4D1E7667}"/>
                </a:ext>
              </a:extLst>
            </p:cNvPr>
            <p:cNvSpPr/>
            <p:nvPr/>
          </p:nvSpPr>
          <p:spPr>
            <a:xfrm>
              <a:off x="5212704" y="4253261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i-FI" dirty="0">
                  <a:ea typeface="Times New Roman" panose="02020603050405020304" pitchFamily="18" charset="0"/>
                </a:rPr>
                <a:t>v</a:t>
              </a:r>
              <a:r>
                <a:rPr lang="fi-FI" baseline="-25000" dirty="0">
                  <a:ea typeface="Times New Roman" panose="02020603050405020304" pitchFamily="18" charset="0"/>
                </a:rPr>
                <a:t>1</a:t>
              </a:r>
              <a:endParaRPr lang="fi-FI" dirty="0"/>
            </a:p>
          </p:txBody>
        </p:sp>
      </p:grpSp>
    </p:spTree>
    <p:extLst>
      <p:ext uri="{BB962C8B-B14F-4D97-AF65-F5344CB8AC3E}">
        <p14:creationId xmlns:p14="http://schemas.microsoft.com/office/powerpoint/2010/main" val="2809745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130"/>
            <a:ext cx="8229600" cy="778098"/>
          </a:xfrm>
        </p:spPr>
        <p:txBody>
          <a:bodyPr/>
          <a:lstStyle/>
          <a:p>
            <a:r>
              <a:rPr lang="fi-FI" sz="3200" b="1" dirty="0"/>
              <a:t>Yksikuvamittaus: </a:t>
            </a:r>
            <a:r>
              <a:rPr lang="fi-FI" sz="3200" b="1" dirty="0" err="1"/>
              <a:t>Tasomittaus</a:t>
            </a:r>
            <a:endParaRPr lang="fi-FI" sz="32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753144-9315-489B-897E-4AFCF9CAAE04}" type="slidenum">
              <a:rPr lang="fi-FI" smtClean="0"/>
              <a:pPr>
                <a:defRPr/>
              </a:pPr>
              <a:t>8</a:t>
            </a:fld>
            <a:endParaRPr lang="fi-FI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D3F8DC-D0DD-4019-8059-BA09CAC0C713}"/>
              </a:ext>
            </a:extLst>
          </p:cNvPr>
          <p:cNvSpPr/>
          <p:nvPr/>
        </p:nvSpPr>
        <p:spPr>
          <a:xfrm>
            <a:off x="295211" y="1556792"/>
            <a:ext cx="427678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SzPct val="100000"/>
              <a:buFont typeface="+mj-lt"/>
              <a:buAutoNum type="arabicPeriod" startAt="3"/>
              <a:tabLst>
                <a:tab pos="228600" algn="l"/>
              </a:tabLst>
            </a:pPr>
            <a:r>
              <a:rPr lang="fi-FI" sz="1400" b="1" dirty="0">
                <a:ea typeface="Times New Roman" panose="02020603050405020304" pitchFamily="18" charset="0"/>
              </a:rPr>
              <a:t>Kameramalliin perustuva mittaus</a:t>
            </a:r>
          </a:p>
          <a:p>
            <a:pPr marL="342900" lvl="0" indent="-342900">
              <a:spcAft>
                <a:spcPts val="0"/>
              </a:spcAft>
              <a:buSzPct val="100000"/>
              <a:buFont typeface="+mj-lt"/>
              <a:buAutoNum type="arabicPeriod" startAt="3"/>
              <a:tabLst>
                <a:tab pos="228600" algn="l"/>
              </a:tabLst>
            </a:pPr>
            <a:endParaRPr lang="fi-FI" sz="1400" b="1" dirty="0">
              <a:ea typeface="Times New Roman" panose="02020603050405020304" pitchFamily="18" charset="0"/>
            </a:endParaRPr>
          </a:p>
          <a:p>
            <a:pPr marL="742950" lvl="1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400" u="sng" dirty="0">
                <a:ea typeface="Times New Roman" panose="02020603050405020304" pitchFamily="18" charset="0"/>
              </a:rPr>
              <a:t>lähtötiedot (kalibrointi): </a:t>
            </a:r>
            <a:r>
              <a:rPr lang="fi-FI" sz="1400" dirty="0">
                <a:ea typeface="Times New Roman" panose="02020603050405020304" pitchFamily="18" charset="0"/>
              </a:rPr>
              <a:t>tunnetaan kohdekoordinaatit (</a:t>
            </a:r>
            <a:r>
              <a:rPr lang="fi-FI" sz="1400" dirty="0" err="1">
                <a:ea typeface="Times New Roman" panose="02020603050405020304" pitchFamily="18" charset="0"/>
              </a:rPr>
              <a:t>X</a:t>
            </a:r>
            <a:r>
              <a:rPr lang="fi-FI" sz="1400" baseline="-25000" dirty="0" err="1">
                <a:ea typeface="Times New Roman" panose="02020603050405020304" pitchFamily="18" charset="0"/>
              </a:rPr>
              <a:t>t</a:t>
            </a:r>
            <a:r>
              <a:rPr lang="fi-FI" sz="1400" dirty="0">
                <a:ea typeface="Times New Roman" panose="02020603050405020304" pitchFamily="18" charset="0"/>
              </a:rPr>
              <a:t>, </a:t>
            </a:r>
            <a:r>
              <a:rPr lang="fi-FI" sz="1400" dirty="0" err="1">
                <a:ea typeface="Times New Roman" panose="02020603050405020304" pitchFamily="18" charset="0"/>
              </a:rPr>
              <a:t>Y</a:t>
            </a:r>
            <a:r>
              <a:rPr lang="fi-FI" sz="1400" baseline="-25000" dirty="0" err="1">
                <a:ea typeface="Times New Roman" panose="02020603050405020304" pitchFamily="18" charset="0"/>
              </a:rPr>
              <a:t>t</a:t>
            </a:r>
            <a:r>
              <a:rPr lang="fi-FI" sz="1400" dirty="0">
                <a:ea typeface="Times New Roman" panose="02020603050405020304" pitchFamily="18" charset="0"/>
              </a:rPr>
              <a:t>) ja niitä vastaavat kuvakoordinaatit (</a:t>
            </a:r>
            <a:r>
              <a:rPr lang="fi-FI" sz="1400" dirty="0" err="1">
                <a:ea typeface="Times New Roman" panose="02020603050405020304" pitchFamily="18" charset="0"/>
              </a:rPr>
              <a:t>u</a:t>
            </a:r>
            <a:r>
              <a:rPr lang="fi-FI" sz="1400" baseline="-25000" dirty="0" err="1">
                <a:ea typeface="Times New Roman" panose="02020603050405020304" pitchFamily="18" charset="0"/>
              </a:rPr>
              <a:t>t</a:t>
            </a:r>
            <a:r>
              <a:rPr lang="fi-FI" sz="1400" dirty="0">
                <a:ea typeface="Times New Roman" panose="02020603050405020304" pitchFamily="18" charset="0"/>
              </a:rPr>
              <a:t>, </a:t>
            </a:r>
            <a:r>
              <a:rPr lang="fi-FI" sz="1400" dirty="0" err="1">
                <a:ea typeface="Times New Roman" panose="02020603050405020304" pitchFamily="18" charset="0"/>
              </a:rPr>
              <a:t>v</a:t>
            </a:r>
            <a:r>
              <a:rPr lang="fi-FI" sz="1400" baseline="-25000" dirty="0" err="1">
                <a:ea typeface="Times New Roman" panose="02020603050405020304" pitchFamily="18" charset="0"/>
              </a:rPr>
              <a:t>t</a:t>
            </a:r>
            <a:r>
              <a:rPr lang="fi-FI" sz="1400" dirty="0">
                <a:ea typeface="Times New Roman" panose="02020603050405020304" pitchFamily="18" charset="0"/>
              </a:rPr>
              <a:t>), joista ratkaistaan kameramallin parametrit (kalibrointiparametrit)</a:t>
            </a:r>
          </a:p>
          <a:p>
            <a:pPr marL="742950" lvl="1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400" dirty="0">
              <a:ea typeface="Times New Roman" panose="02020603050405020304" pitchFamily="18" charset="0"/>
            </a:endParaRPr>
          </a:p>
          <a:p>
            <a:pPr marL="742950" lvl="1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400" u="sng" dirty="0">
                <a:ea typeface="Times New Roman" panose="02020603050405020304" pitchFamily="18" charset="0"/>
              </a:rPr>
              <a:t>mittaus: </a:t>
            </a:r>
            <a:r>
              <a:rPr lang="fi-FI" sz="1400" dirty="0">
                <a:ea typeface="Times New Roman" panose="02020603050405020304" pitchFamily="18" charset="0"/>
              </a:rPr>
              <a:t>havaitaan kuvakoordinaatit (u</a:t>
            </a:r>
            <a:r>
              <a:rPr lang="fi-FI" sz="1400" baseline="-25000" dirty="0">
                <a:ea typeface="Times New Roman" panose="02020603050405020304" pitchFamily="18" charset="0"/>
              </a:rPr>
              <a:t>i</a:t>
            </a:r>
            <a:r>
              <a:rPr lang="fi-FI" sz="1400" dirty="0">
                <a:ea typeface="Times New Roman" panose="02020603050405020304" pitchFamily="18" charset="0"/>
              </a:rPr>
              <a:t>, v</a:t>
            </a:r>
            <a:r>
              <a:rPr lang="fi-FI" sz="1400" baseline="-25000" dirty="0">
                <a:ea typeface="Times New Roman" panose="02020603050405020304" pitchFamily="18" charset="0"/>
              </a:rPr>
              <a:t>i</a:t>
            </a:r>
            <a:r>
              <a:rPr lang="fi-FI" sz="1400" dirty="0">
                <a:ea typeface="Times New Roman" panose="02020603050405020304" pitchFamily="18" charset="0"/>
              </a:rPr>
              <a:t>) ja ratkaistaan kalibrointiparametrien perusteella kohdekoordinaatit (X</a:t>
            </a:r>
            <a:r>
              <a:rPr lang="fi-FI" sz="1400" baseline="-25000" dirty="0">
                <a:ea typeface="Times New Roman" panose="02020603050405020304" pitchFamily="18" charset="0"/>
              </a:rPr>
              <a:t>i</a:t>
            </a:r>
            <a:r>
              <a:rPr lang="fi-FI" sz="1400" dirty="0">
                <a:ea typeface="Times New Roman" panose="02020603050405020304" pitchFamily="18" charset="0"/>
              </a:rPr>
              <a:t>, Y</a:t>
            </a:r>
            <a:r>
              <a:rPr lang="fi-FI" sz="1400" baseline="-25000" dirty="0">
                <a:ea typeface="Times New Roman" panose="02020603050405020304" pitchFamily="18" charset="0"/>
              </a:rPr>
              <a:t>i</a:t>
            </a:r>
            <a:r>
              <a:rPr lang="fi-FI" sz="1400" dirty="0">
                <a:ea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DF7079-7A71-4DC4-93D0-05762545C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160112"/>
            <a:ext cx="4110673" cy="56612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916E978-95E3-43E6-8871-9C8B4E684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4406739"/>
            <a:ext cx="4599018" cy="11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11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130"/>
            <a:ext cx="8229600" cy="778098"/>
          </a:xfrm>
        </p:spPr>
        <p:txBody>
          <a:bodyPr/>
          <a:lstStyle/>
          <a:p>
            <a:r>
              <a:rPr lang="fi-FI" sz="3200" b="1" dirty="0"/>
              <a:t>Perspektiivinen vääristymä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753144-9315-489B-897E-4AFCF9CAAE04}" type="slidenum">
              <a:rPr lang="fi-FI" smtClean="0"/>
              <a:pPr>
                <a:defRPr/>
              </a:pPr>
              <a:t>9</a:t>
            </a:fld>
            <a:endParaRPr lang="fi-FI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D3F8DC-D0DD-4019-8059-BA09CAC0C713}"/>
              </a:ext>
            </a:extLst>
          </p:cNvPr>
          <p:cNvSpPr/>
          <p:nvPr/>
        </p:nvSpPr>
        <p:spPr>
          <a:xfrm>
            <a:off x="295211" y="1556792"/>
            <a:ext cx="4276789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0"/>
              </a:spcAft>
              <a:buSzPct val="100000"/>
              <a:tabLst>
                <a:tab pos="228600" algn="l"/>
              </a:tabLst>
            </a:pPr>
            <a:r>
              <a:rPr lang="fi-FI" sz="1400" b="1" dirty="0">
                <a:ea typeface="Times New Roman" panose="02020603050405020304" pitchFamily="18" charset="0"/>
              </a:rPr>
              <a:t>Korkeuserojen aiheuttama virhe ”</a:t>
            </a:r>
            <a:r>
              <a:rPr lang="fi-FI" sz="1400" b="1" dirty="0" err="1">
                <a:ea typeface="Times New Roman" panose="02020603050405020304" pitchFamily="18" charset="0"/>
              </a:rPr>
              <a:t>tasomittauksissa</a:t>
            </a:r>
            <a:endParaRPr lang="fi-FI" sz="1400" b="1" dirty="0">
              <a:ea typeface="Times New Roman" panose="02020603050405020304" pitchFamily="18" charset="0"/>
            </a:endParaRPr>
          </a:p>
          <a:p>
            <a:pPr lvl="0">
              <a:spcAft>
                <a:spcPts val="0"/>
              </a:spcAft>
              <a:buSzPct val="100000"/>
              <a:tabLst>
                <a:tab pos="228600" algn="l"/>
              </a:tabLst>
            </a:pPr>
            <a:endParaRPr lang="fi-FI" sz="1400" b="1" dirty="0">
              <a:ea typeface="Times New Roman" panose="02020603050405020304" pitchFamily="18" charset="0"/>
            </a:endParaRPr>
          </a:p>
          <a:p>
            <a:pPr marL="285750" lvl="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400" dirty="0">
                <a:ea typeface="Times New Roman" panose="02020603050405020304" pitchFamily="18" charset="0"/>
              </a:rPr>
              <a:t>kalibroinnin kautta saadaan kuvakoordinaattien yhteys tietylle kohdemaailman tasolle</a:t>
            </a:r>
          </a:p>
          <a:p>
            <a:pPr marL="285750" lvl="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400" dirty="0">
              <a:ea typeface="Times New Roman" panose="02020603050405020304" pitchFamily="18" charset="0"/>
            </a:endParaRPr>
          </a:p>
          <a:p>
            <a:pPr marL="285750" lvl="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400" dirty="0">
                <a:ea typeface="Times New Roman" panose="02020603050405020304" pitchFamily="18" charset="0"/>
              </a:rPr>
              <a:t>ongelma: mitattava kohdepiste jollakin muulla “</a:t>
            </a:r>
            <a:r>
              <a:rPr lang="fi-FI" sz="1400" dirty="0" err="1">
                <a:ea typeface="Times New Roman" panose="02020603050405020304" pitchFamily="18" charset="0"/>
              </a:rPr>
              <a:t>korkeustasolla</a:t>
            </a:r>
            <a:r>
              <a:rPr lang="fi-FI" sz="1400" dirty="0">
                <a:ea typeface="Times New Roman" panose="02020603050405020304" pitchFamily="18" charset="0"/>
              </a:rPr>
              <a:t>”</a:t>
            </a:r>
          </a:p>
          <a:p>
            <a:pPr marL="742950" lvl="1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400" dirty="0">
                <a:ea typeface="Times New Roman" panose="02020603050405020304" pitchFamily="18" charset="0"/>
              </a:rPr>
              <a:t>mitattava taso eri kuin </a:t>
            </a:r>
            <a:r>
              <a:rPr lang="fi-FI" sz="1400" dirty="0" err="1">
                <a:ea typeface="Times New Roman" panose="02020603050405020304" pitchFamily="18" charset="0"/>
              </a:rPr>
              <a:t>kalibrointitaso</a:t>
            </a:r>
            <a:r>
              <a:rPr lang="fi-FI" sz="1400" dirty="0">
                <a:ea typeface="Times New Roman" panose="02020603050405020304" pitchFamily="18" charset="0"/>
              </a:rPr>
              <a:t> (esim. piirilevyn paksuus eri kuin kalibrointilevyn paksuus)</a:t>
            </a:r>
          </a:p>
          <a:p>
            <a:pPr marL="742950" lvl="1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400" dirty="0">
                <a:ea typeface="Times New Roman" panose="02020603050405020304" pitchFamily="18" charset="0"/>
              </a:rPr>
              <a:t>mitattavien pisteiden </a:t>
            </a:r>
            <a:r>
              <a:rPr lang="fi-FI" sz="1400" dirty="0" err="1">
                <a:ea typeface="Times New Roman" panose="02020603050405020304" pitchFamily="18" charset="0"/>
              </a:rPr>
              <a:t>korkeustaso</a:t>
            </a:r>
            <a:r>
              <a:rPr lang="fi-FI" sz="1400" dirty="0">
                <a:ea typeface="Times New Roman" panose="02020603050405020304" pitchFamily="18" charset="0"/>
              </a:rPr>
              <a:t> vaihtelee (esim. piirilevyn käyryys)</a:t>
            </a:r>
          </a:p>
          <a:p>
            <a:pPr marL="742950" lvl="1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400" dirty="0">
              <a:ea typeface="Times New Roman" panose="02020603050405020304" pitchFamily="18" charset="0"/>
            </a:endParaRPr>
          </a:p>
          <a:p>
            <a:pPr lvl="0">
              <a:spcAft>
                <a:spcPts val="0"/>
              </a:spcAft>
              <a:buSzPct val="100000"/>
              <a:tabLst>
                <a:tab pos="228600" algn="l"/>
              </a:tabLst>
            </a:pPr>
            <a:r>
              <a:rPr lang="fi-FI" sz="1400" dirty="0">
                <a:ea typeface="Times New Roman" panose="02020603050405020304" pitchFamily="18" charset="0"/>
              </a:rPr>
              <a:t>=&gt; </a:t>
            </a:r>
            <a:r>
              <a:rPr lang="fi-FI" sz="1400" dirty="0" err="1">
                <a:ea typeface="Times New Roman" panose="02020603050405020304" pitchFamily="18" charset="0"/>
              </a:rPr>
              <a:t>kalibrointitasolle</a:t>
            </a:r>
            <a:r>
              <a:rPr lang="fi-FI" sz="1400" dirty="0">
                <a:ea typeface="Times New Roman" panose="02020603050405020304" pitchFamily="18" charset="0"/>
              </a:rPr>
              <a:t> määritetyt </a:t>
            </a:r>
            <a:r>
              <a:rPr lang="fi-FI" sz="1400" dirty="0" err="1">
                <a:ea typeface="Times New Roman" panose="02020603050405020304" pitchFamily="18" charset="0"/>
              </a:rPr>
              <a:t>tasokoordinaatit</a:t>
            </a:r>
            <a:r>
              <a:rPr lang="fi-FI" sz="1400" dirty="0">
                <a:ea typeface="Times New Roman" panose="02020603050405020304" pitchFamily="18" charset="0"/>
              </a:rPr>
              <a:t> ovat perspektiivisesti vääristyneitä</a:t>
            </a:r>
          </a:p>
          <a:p>
            <a:pPr lvl="0">
              <a:spcAft>
                <a:spcPts val="0"/>
              </a:spcAft>
              <a:buSzPct val="100000"/>
              <a:tabLst>
                <a:tab pos="228600" algn="l"/>
              </a:tabLst>
            </a:pPr>
            <a:endParaRPr lang="fi-FI" sz="1400" dirty="0">
              <a:ea typeface="Times New Roman" panose="02020603050405020304" pitchFamily="18" charset="0"/>
            </a:endParaRPr>
          </a:p>
          <a:p>
            <a:pPr marL="285750" lvl="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400" dirty="0">
                <a:ea typeface="Times New Roman" panose="02020603050405020304" pitchFamily="18" charset="0"/>
              </a:rPr>
              <a:t>vääristymän suuruus: ∆</a:t>
            </a:r>
            <a:r>
              <a:rPr lang="fi-FI" sz="1400" dirty="0" err="1">
                <a:ea typeface="Times New Roman" panose="02020603050405020304" pitchFamily="18" charset="0"/>
              </a:rPr>
              <a:t>R</a:t>
            </a:r>
            <a:r>
              <a:rPr lang="fi-FI" sz="1400" baseline="-25000" dirty="0" err="1">
                <a:ea typeface="Times New Roman" panose="02020603050405020304" pitchFamily="18" charset="0"/>
              </a:rPr>
              <a:t>pe</a:t>
            </a:r>
            <a:r>
              <a:rPr lang="fi-FI" sz="1400" dirty="0">
                <a:ea typeface="Times New Roman" panose="02020603050405020304" pitchFamily="18" charset="0"/>
              </a:rPr>
              <a:t>=∆Z*</a:t>
            </a:r>
            <a:r>
              <a:rPr lang="fi-FI" sz="1400" dirty="0" err="1">
                <a:ea typeface="Times New Roman" panose="02020603050405020304" pitchFamily="18" charset="0"/>
              </a:rPr>
              <a:t>tan</a:t>
            </a:r>
            <a:r>
              <a:rPr lang="fi-FI" sz="1400" dirty="0">
                <a:ea typeface="Times New Roman" panose="02020603050405020304" pitchFamily="18" charset="0"/>
              </a:rPr>
              <a:t>α, missä ∆Z = korkeusero ja α  = kuvaussäteen ja luotisuoran välinen kulma</a:t>
            </a:r>
          </a:p>
          <a:p>
            <a:pPr marL="285750" lvl="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fi-FI" sz="1400" dirty="0">
                <a:ea typeface="Times New Roman" panose="02020603050405020304" pitchFamily="18" charset="0"/>
              </a:rPr>
              <a:t>nadiirikuvalle: ∆</a:t>
            </a:r>
            <a:r>
              <a:rPr lang="fi-FI" sz="1400" dirty="0" err="1">
                <a:ea typeface="Times New Roman" panose="02020603050405020304" pitchFamily="18" charset="0"/>
              </a:rPr>
              <a:t>R</a:t>
            </a:r>
            <a:r>
              <a:rPr lang="fi-FI" sz="1400" baseline="-25000" dirty="0" err="1">
                <a:ea typeface="Times New Roman" panose="02020603050405020304" pitchFamily="18" charset="0"/>
              </a:rPr>
              <a:t>pe</a:t>
            </a:r>
            <a:r>
              <a:rPr lang="fi-FI" sz="1400" dirty="0">
                <a:ea typeface="Times New Roman" panose="02020603050405020304" pitchFamily="18" charset="0"/>
              </a:rPr>
              <a:t>=∆Z*r/c</a:t>
            </a:r>
          </a:p>
          <a:p>
            <a:pPr marL="285750" lvl="0" indent="-285750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fi-FI" sz="1400" dirty="0"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  <a:buSzPct val="100000"/>
              <a:tabLst>
                <a:tab pos="228600" algn="l"/>
              </a:tabLst>
            </a:pPr>
            <a:r>
              <a:rPr lang="fi-FI" sz="1400" dirty="0">
                <a:ea typeface="Times New Roman" panose="02020603050405020304" pitchFamily="18" charset="0"/>
              </a:rPr>
              <a:t>=&gt; mikäli korkeusero tunnetaan, vääristymän suuruus voidaan laskea ja vaikutus poistaa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2D9AA36-A5D0-44CE-AF28-3B00D0345EE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266224" y="994975"/>
            <a:ext cx="778722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i-FI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3982880-055E-4AA4-BF66-88430D2C3B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467806"/>
              </p:ext>
            </p:extLst>
          </p:nvPr>
        </p:nvGraphicFramePr>
        <p:xfrm>
          <a:off x="4644008" y="1627237"/>
          <a:ext cx="4464496" cy="4339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Picture" r:id="rId4" imgW="5111496" imgH="4971288" progId="Word.Picture.8">
                  <p:embed/>
                </p:oleObj>
              </mc:Choice>
              <mc:Fallback>
                <p:oleObj name="Picture" r:id="rId4" imgW="5111496" imgH="4971288" progId="Word.Picture.8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3982880-055E-4AA4-BF66-88430D2C3B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8" y="1627237"/>
                        <a:ext cx="4464496" cy="43397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DDE5AC3-C785-43E1-9C5E-287A0A2B972A}"/>
              </a:ext>
            </a:extLst>
          </p:cNvPr>
          <p:cNvSpPr/>
          <p:nvPr/>
        </p:nvSpPr>
        <p:spPr>
          <a:xfrm>
            <a:off x="4608652" y="6079351"/>
            <a:ext cx="19078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Perspektiivinen</a:t>
            </a:r>
            <a:r>
              <a:rPr lang="en-US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vääristymä</a:t>
            </a:r>
            <a:r>
              <a:rPr lang="en-US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fi-FI" sz="1200" i="1" dirty="0"/>
          </a:p>
        </p:txBody>
      </p:sp>
    </p:spTree>
    <p:extLst>
      <p:ext uri="{BB962C8B-B14F-4D97-AF65-F5344CB8AC3E}">
        <p14:creationId xmlns:p14="http://schemas.microsoft.com/office/powerpoint/2010/main" val="4289732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2039279217A5464EB2A69305B00BC728" ma:contentTypeVersion="10" ma:contentTypeDescription="Luo uusi asiakirja." ma:contentTypeScope="" ma:versionID="67cff5c2ff33aabc64f30319b9f73a62">
  <xsd:schema xmlns:xsd="http://www.w3.org/2001/XMLSchema" xmlns:xs="http://www.w3.org/2001/XMLSchema" xmlns:p="http://schemas.microsoft.com/office/2006/metadata/properties" xmlns:ns3="3c6f025f-80c3-4c7c-bc86-cd1c263fdf04" xmlns:ns4="5bc2d335-ae1c-4491-a0a3-c7cac9c4574c" targetNamespace="http://schemas.microsoft.com/office/2006/metadata/properties" ma:root="true" ma:fieldsID="f7e64fe92930b03ece0863edca396b15" ns3:_="" ns4:_="">
    <xsd:import namespace="3c6f025f-80c3-4c7c-bc86-cd1c263fdf04"/>
    <xsd:import namespace="5bc2d335-ae1c-4491-a0a3-c7cac9c4574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6f025f-80c3-4c7c-bc86-cd1c263fdf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c2d335-ae1c-4491-a0a3-c7cac9c4574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Jakamisvihjeen hajautus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ED3497-8F8C-464F-BA63-FD58CB230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6f025f-80c3-4c7c-bc86-cd1c263fdf04"/>
    <ds:schemaRef ds:uri="5bc2d335-ae1c-4491-a0a3-c7cac9c457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089DCD-ACA9-408D-826C-637C4E42E772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5bc2d335-ae1c-4491-a0a3-c7cac9c4574c"/>
    <ds:schemaRef ds:uri="http://purl.org/dc/terms/"/>
    <ds:schemaRef ds:uri="http://schemas.openxmlformats.org/package/2006/metadata/core-properties"/>
    <ds:schemaRef ds:uri="3c6f025f-80c3-4c7c-bc86-cd1c263fdf04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6355EEB-99FC-408A-8333-0BD12D04B8D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3316</TotalTime>
  <Words>1289</Words>
  <Application>Microsoft Office PowerPoint</Application>
  <PresentationFormat>On-screen Show (4:3)</PresentationFormat>
  <Paragraphs>196</Paragraphs>
  <Slides>14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Times New Roman</vt:lpstr>
      <vt:lpstr>Office-teema</vt:lpstr>
      <vt:lpstr>Picture</vt:lpstr>
      <vt:lpstr>KONENÄKÖ Kuvamittaus</vt:lpstr>
      <vt:lpstr>Sisältö</vt:lpstr>
      <vt:lpstr>Koordinaatistot</vt:lpstr>
      <vt:lpstr>Kamerakalibrointi</vt:lpstr>
      <vt:lpstr>Yksikuvamittaus: Tasomittaus</vt:lpstr>
      <vt:lpstr>Yksikuvamittaus: Tasomittaus</vt:lpstr>
      <vt:lpstr>Yksikuvamittaus: Tasomittaus</vt:lpstr>
      <vt:lpstr>Yksikuvamittaus: Tasomittaus</vt:lpstr>
      <vt:lpstr>Perspektiivinen vääristymä</vt:lpstr>
      <vt:lpstr>Kolmiulotteinen mittaus</vt:lpstr>
      <vt:lpstr>Kolmiulotteinen mittaus</vt:lpstr>
      <vt:lpstr>Kolmiulotteinen mittaus</vt:lpstr>
      <vt:lpstr>Kolmiulotteinen mittaus: esimerkkejä</vt:lpstr>
      <vt:lpstr>Kolmiulotteinen mittaus: esimerkkejä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SATELLIITTIPAIKANNUS</dc:title>
  <dc:creator>Teuvo.Heimonen@lapinamk.fi</dc:creator>
  <cp:lastModifiedBy>Heimonen Teuvo</cp:lastModifiedBy>
  <cp:revision>215</cp:revision>
  <cp:lastPrinted>2019-09-02T09:07:14Z</cp:lastPrinted>
  <dcterms:created xsi:type="dcterms:W3CDTF">2009-11-01T09:10:02Z</dcterms:created>
  <dcterms:modified xsi:type="dcterms:W3CDTF">2020-10-28T13:17:05Z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0x0101002039279217A5464EB2A69305B00BC728</vt:lpwstr>
  </property>
</Properties>
</file>